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2F8C_C80421E8.xml" ContentType="application/vnd.ms-powerpoint.comments+xml"/>
  <Override PartName="/ppt/notesSlides/notesSlide14.xml" ContentType="application/vnd.openxmlformats-officedocument.presentationml.notesSlide+xml"/>
  <Override PartName="/ppt/comments/modernComment_2F8E_5009B309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48" r:id="rId5"/>
    <p:sldMasterId id="2147483681" r:id="rId6"/>
  </p:sldMasterIdLst>
  <p:notesMasterIdLst>
    <p:notesMasterId r:id="rId36"/>
  </p:notesMasterIdLst>
  <p:sldIdLst>
    <p:sldId id="284" r:id="rId7"/>
    <p:sldId id="363" r:id="rId8"/>
    <p:sldId id="390" r:id="rId9"/>
    <p:sldId id="378" r:id="rId10"/>
    <p:sldId id="11239" r:id="rId11"/>
    <p:sldId id="11240" r:id="rId12"/>
    <p:sldId id="11241" r:id="rId13"/>
    <p:sldId id="369" r:id="rId14"/>
    <p:sldId id="333" r:id="rId15"/>
    <p:sldId id="371" r:id="rId16"/>
    <p:sldId id="372" r:id="rId17"/>
    <p:sldId id="12169" r:id="rId18"/>
    <p:sldId id="12170" r:id="rId19"/>
    <p:sldId id="12172" r:id="rId20"/>
    <p:sldId id="12174" r:id="rId21"/>
    <p:sldId id="12171" r:id="rId22"/>
    <p:sldId id="12167" r:id="rId23"/>
    <p:sldId id="12179" r:id="rId24"/>
    <p:sldId id="12180" r:id="rId25"/>
    <p:sldId id="12181" r:id="rId26"/>
    <p:sldId id="12178" r:id="rId27"/>
    <p:sldId id="12177" r:id="rId28"/>
    <p:sldId id="438" r:id="rId29"/>
    <p:sldId id="12175" r:id="rId30"/>
    <p:sldId id="402" r:id="rId31"/>
    <p:sldId id="403" r:id="rId32"/>
    <p:sldId id="12183" r:id="rId33"/>
    <p:sldId id="12182" r:id="rId34"/>
    <p:sldId id="329" r:id="rId3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3720A-143C-9F8B-CEA7-96DD45371F40}" name="Ashley Stewart" initials="AS" userId="S::ashley.stewart@ctgreenbank.com::295308aa-084e-4740-b7c0-59eb08db68c5" providerId="AD"/>
  <p188:author id="{A682CD23-C2D2-22AB-EE2F-CC002419B338}" name="Rudy Sturk" initials="RS" userId="S::rsturk@ctgreenbank.com::9dfd9e90-9d6a-4ec4-94ad-a8e0d7bc8f78" providerId="AD"/>
  <p188:author id="{F1751128-BE07-1991-B7A6-F7B22F971640}" name="Rudy Sturk" initials="RS" userId="S::RSturk@ctgreenbank.com::9dfd9e90-9d6a-4ec4-94ad-a8e0d7bc8f78" providerId="AD"/>
  <p188:author id="{FBB6ED2F-49A0-6277-79CF-9C57C37E81E1}" name="Leigh Whelpton" initials="" userId="S::LWhelpton@ctgreenbank.com::408dca6b-b433-4297-96f2-7b049adc4f9c" providerId="AD"/>
  <p188:author id="{B29A223F-C1F6-615B-B9BA-5A6B5D253A8F}" name="Leigh Whelpton" initials="LW" userId="S::lwhelpton@ctgreenbank.com::408dca6b-b433-4297-96f2-7b049adc4f9c" providerId="AD"/>
  <p188:author id="{D7B83F47-66FB-EAC8-DEF9-35DCD4F649AE}" name="Emily Ganon" initials="EG" userId="S::eganon@ctgreenbank.com::6e59e6d9-86f0-4c55-81af-ba754741ee56" providerId="AD"/>
  <p188:author id="{45C4B062-6F21-7FCD-8B14-AC300BDD8AEF}" name="David Beech" initials="DB" userId="S::dbeech@ctgreenbank.com::c172b0a1-6c1d-4cdf-b55b-bd53a5b7ea1b" providerId="AD"/>
  <p188:author id="{1FD485BF-693D-5BAC-ABBE-441CB84EDBF6}" name="Edward P. Kranich" initials="EK" userId="S::EKranich@ctgreenbank.com::cab80148-e854-4768-8929-740607f8759c" providerId="AD"/>
  <p188:author id="{11A4C9BF-33DC-46C0-324A-CE9C16A251B7}" name="Sara Harari" initials="SH" userId="S::sharari@ctgreenbank.com::ff75f37f-2abf-412d-b226-9af32c4bcf74" providerId="AD"/>
  <p188:author id="{593323C6-2335-25BB-4107-5FE9B3549040}" name="Sergio Carrillo" initials="SC" userId="S::SCarrillo@ctgreenbank.com::40f05f43-5363-431a-ac2d-749c15b6ade0" providerId="AD"/>
  <p188:author id="{2E7C53D4-B3CB-3B67-237C-99199BC31380}" name="Ralph Mesite" initials="RM" userId="S::ralph.mesite@ctgreenbank.com::fc1c9ee6-589e-4e36-83ab-8a584ebccd44" providerId="AD"/>
  <p188:author id="{F87D2DE2-76D0-72BC-ADAE-FE4384CE12BE}" name="Abby Gustavsen" initials="AG" userId="S::agustavsen@ctgreenbank.com::f94b70cd-0853-4841-81a4-5e704c9b4ea1" providerId="AD"/>
  <p188:author id="{61100CEB-A17A-F571-734D-515950D9B3C7}" name="Bryan Garcia" initials="BG" userId="S::BGarcia@ctgreenbank.com::91504e27-b8fb-4ef9-80b4-0f67b4d3b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267F2C"/>
    <a:srgbClr val="ED008C"/>
    <a:srgbClr val="76AC53"/>
    <a:srgbClr val="5AC392"/>
    <a:srgbClr val="00B050"/>
    <a:srgbClr val="2F2F8C"/>
    <a:srgbClr val="00B0F0"/>
    <a:srgbClr val="684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omments/modernComment_2F8C_C80421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EEE85C-ED2A-4139-89ED-A47BDB823258}" authorId="{61100CEB-A17A-F571-734D-515950D9B3C7}" created="2026-01-08T21:54:25.4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55714024" sldId="12172"/>
      <ac:graphicFrameMk id="12" creationId="{CDAD9890-61D2-E276-3AC8-C661F79E5141}"/>
    </ac:deMkLst>
    <p188:txBody>
      <a:bodyPr/>
      <a:lstStyle/>
      <a:p>
        <a:r>
          <a:rPr lang="en-US"/>
          <a:t>[@Leigh Whelpton] [@Austin Dziki] can you double-check me on this slide?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1-14T21:41:16.433" authorId="{B29A223F-C1F6-615B-B9BA-5A6B5D253A8F}"/>
          </p223:rxn>
        </p223:reactions>
      </p:ext>
    </p188:extLst>
  </p188:cm>
</p188:cmLst>
</file>

<file path=ppt/comments/modernComment_2F8E_5009B3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06651D-AD06-4E4A-A55C-336833435991}" authorId="{61100CEB-A17A-F571-734D-515950D9B3C7}" created="2026-01-09T14:34:17.8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42812937" sldId="12174"/>
      <ac:spMk id="6" creationId="{1D1FA5BF-7C36-04EB-205D-70FEFB5CC00A}"/>
    </ac:deMkLst>
    <p188:replyLst>
      <p188:reply id="{91AA738F-F514-41F3-8967-8EFDF92D2A5A}" authorId="{593323C6-2335-25BB-4107-5FE9B3549040}" created="2026-01-12T22:55:01.261">
        <p188:txBody>
          <a:bodyPr/>
          <a:lstStyle/>
          <a:p>
            <a:r>
              <a:rPr lang="en-US"/>
              <a:t>Perfect!</a:t>
            </a:r>
          </a:p>
        </p188:txBody>
      </p188:reply>
    </p188:replyLst>
    <p188:txBody>
      <a:bodyPr/>
      <a:lstStyle/>
      <a:p>
        <a:r>
          <a:rPr lang="en-US"/>
          <a:t>[@Sergio Carrillo] how is this slide?  I tried to use the model structure of the prior slides?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1-12T22:55:04.959" authorId="{593323C6-2335-25BB-4107-5FE9B3549040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F416-A73E-4EBD-8CAE-B5E8C47D00BD}" type="datetimeFigureOut"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5CFF1-8EAE-4CF5-9DFF-98072B771A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B5EB-A35B-4824-AA42-F4B83AF6DFC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059FB5EB-A35B-4824-AA42-F4B83AF6D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218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9DBA3-5112-1309-6981-CD93A2EA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19583-CD5D-E82B-C602-D6F0AA26A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8E830-B26D-B6BA-0A8F-0EF4F0159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843D-DB70-AA97-954F-57F751FC2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459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37860-FE56-40F0-6575-681A8949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FF5E7-9E06-D7BC-ED07-0517E607F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69FA5-6761-8F95-B40B-7C13530EA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60D17-46B9-6CDE-4A44-ECA3C23AC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1616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1F42-6457-3802-36D4-E2D1A8694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0DB5F-9BC9-8CF5-B5B1-08154A56D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98972-3C08-AB51-57BC-5E9C2D8E5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59DFD-4A93-D325-91B3-11CB84D58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551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F439B-2CD3-CEB8-3D12-F8876111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E90B9-B871-BE8A-4193-CEB77BB0D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033C7-1C34-6841-8794-89FD99D88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85A2B-07D8-5C14-41DB-C96E2A6B0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106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1AE8-998F-8953-BA7E-7DDEB072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A8D6-2D11-6533-193A-08D4E17D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36D2C-5020-D164-DA0A-C4A95A169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C115-4547-BA99-5D99-688FDA37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4556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A7CD8-637D-B403-31B8-18D56AE93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CDF61-6A7B-9A24-C094-A88A8B637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6999E-96E1-4719-4FC0-D8523ED42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3F80C-43AB-D3E7-C048-16EC1F80A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97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FABDE-B883-DBD7-3F22-F63FBB6AA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A0A2C-8791-BFDD-5AEA-D38991EBF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36606-5E3C-8CA4-EA41-353968F10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A485-7462-6DE8-FB7B-0C8928B6C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679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F3C50-3DE1-F570-366F-7729AB633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EAFF0-5A67-0676-2837-2EF9931C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9DCF2-CA26-FA07-049B-D692DA07B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1B52-D9DF-2903-B3F8-BFC59BA51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956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4F9E-3299-5EAF-F526-DE0B133E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87E8F-0544-9AE4-9458-EBCFCB3C4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AB25F-58D2-D524-FEB6-C747AE64F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478B2-6913-D783-865D-675B18D2E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09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3363-F029-3342-AB96-D73C68626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1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F42AE-1AB6-B9D9-3271-90BE4943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91269-9480-582D-352C-AE385C5D5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17746-5A0E-8382-A982-BE835BD07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527E-FFB1-3A29-F5DA-2220FA1F9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46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F17F-EFC1-BEC2-CDA1-F9E8FEC46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85088-996A-68A6-9D3C-5F8024F74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4E8CD-BDED-9EB2-406F-BB09A5FBF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12A38-5BAE-17DD-E3BF-6CC81907B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278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09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09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658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04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6DBF-5E4E-37B9-6393-613DDD51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1CE5C-88FF-9275-FEF0-745434417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46A25-4134-43AE-D6EA-AC893CB24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80034-4470-0B29-C95A-27869F777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4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9253-7986-7C87-870E-B77E0F6F3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3CEA4-6A09-35FF-D2D8-FECCAD45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FAD21-E682-C157-6766-45D17044E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A5ECA-00AF-EC4A-5A26-1AC8AD9CB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87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5CFF1-8EAE-4CF5-9DFF-98072B771A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145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ffectLst/>
              <a:latin typeface="Proxima Nova Light" panose="020B030303050206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007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15D4-92A1-01ED-2474-CAEC72BD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21AE8-E271-1777-937D-E3E9D18A4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911CE-3E61-841A-6B16-846D8E13A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5D82A-0BE8-5F6B-F11B-5705A428A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563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C4EF0-A5AE-D23F-ED95-434AF6E8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EA8BA-ADE2-85C5-AD47-82A944428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A80BA-3D1C-24DE-DA5D-720F40599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F6A3B-F83E-CE0D-5886-25C0154CC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208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00E1-E01C-4B33-F1EA-28F7849E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6CBB4-27A9-4530-E7BB-E30DDBA77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F1DB7-CE8E-8992-A98B-17B33E12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8F74-E4E3-D9D9-210D-51DCB6B96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091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059FB5EB-A35B-4824-AA42-F4B83AF6D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083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2DD73363-F029-3342-AB96-D73C686262B3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24916">
                <a:defRPr/>
              </a:pPr>
              <a:t>10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096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1602"/>
            <a:ext cx="109728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521615"/>
            <a:ext cx="7112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844800" y="-1037192"/>
            <a:ext cx="108712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D7C8-BE4E-44F1-8467-BBA903D3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35D7-9EA4-4167-8EA4-DDDD360E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7" y="1825625"/>
            <a:ext cx="8066773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85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22633" y="4303063"/>
            <a:ext cx="4669367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D7C8-BE4E-44F1-8467-BBA903D3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35D7-9EA4-4167-8EA4-DDDD360E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7" y="1825625"/>
            <a:ext cx="8066773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56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D7C8-BE4E-44F1-8467-BBA903D3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35D7-9EA4-4167-8EA4-DDDD360E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7" y="1825625"/>
            <a:ext cx="8066773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C4D30-019E-63B1-A210-7F53EE554A4A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BF49-4316-7B4F-9D6E-EFC7D56A0BB9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0648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22633" y="4303063"/>
            <a:ext cx="4669367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5E75B-F8D0-3638-33D3-7E404539BF22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1A8752-6AF2-8BA6-812E-934B11D07DC6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3502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B8C29-6A49-459A-B7E0-6039D50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696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382D-B5D6-43A2-A036-B42048B03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BC8A4-2D30-9247-BBDC-7580269624B7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EFE3DF1-AA6B-1BA5-9BA3-6CD22F5AD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2C796F9-03B0-F5C5-9594-6631503B28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93A9A-18D4-8909-41B4-83ECAD2B3A2D}"/>
              </a:ext>
            </a:extLst>
          </p:cNvPr>
          <p:cNvSpPr txBox="1">
            <a:spLocks/>
          </p:cNvSpPr>
          <p:nvPr userDrawn="1"/>
        </p:nvSpPr>
        <p:spPr>
          <a:xfrm>
            <a:off x="91440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b="0" i="0" smtClean="0">
                <a:latin typeface="Proxima Nova" panose="02000506030000020004" pitchFamily="2" charset="0"/>
              </a:rPr>
              <a:pPr/>
              <a:t>‹#›</a:t>
            </a:fld>
            <a:endParaRPr lang="en-US" b="0" i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67F2C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B8C29-6A49-459A-B7E0-6039D50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696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382D-B5D6-43A2-A036-B42048B03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BC8A4-2D30-9247-BBDC-7580269624B7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EFE3DF1-AA6B-1BA5-9BA3-6CD22F5AD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2C796F9-03B0-F5C5-9594-6631503B28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93A9A-18D4-8909-41B4-83ECAD2B3A2D}"/>
              </a:ext>
            </a:extLst>
          </p:cNvPr>
          <p:cNvSpPr txBox="1">
            <a:spLocks/>
          </p:cNvSpPr>
          <p:nvPr userDrawn="1"/>
        </p:nvSpPr>
        <p:spPr>
          <a:xfrm>
            <a:off x="91440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b="0" i="0" smtClean="0">
                <a:latin typeface="Proxima Nova" panose="02000506030000020004" pitchFamily="2" charset="0"/>
              </a:rPr>
              <a:pPr/>
              <a:t>‹#›</a:t>
            </a:fld>
            <a:endParaRPr lang="en-US" b="0" i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8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67F2C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B8C29-6A49-459A-B7E0-6039D50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696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382D-B5D6-43A2-A036-B42048B03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BC8A4-2D30-9247-BBDC-7580269624B7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EFE3DF1-AA6B-1BA5-9BA3-6CD22F5AD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2C796F9-03B0-F5C5-9594-6631503B28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2026 CT Green Bank. All Rights Reserved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93A9A-18D4-8909-41B4-83ECAD2B3A2D}"/>
              </a:ext>
            </a:extLst>
          </p:cNvPr>
          <p:cNvSpPr txBox="1">
            <a:spLocks/>
          </p:cNvSpPr>
          <p:nvPr userDrawn="1"/>
        </p:nvSpPr>
        <p:spPr>
          <a:xfrm>
            <a:off x="91440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67F2C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8C_C80421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8E_5009B309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hyperlink" Target="https://energystoragect.com/ess-performance-report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s://www.ctgreenbank.com/wp-content/uploads/2025/07/Comprehensive-Plan_FY-2026_Final_072525.pdf" TargetMode="External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greenbank.com/wp-content/uploads/2023/03/5ai_Green-Bank-Operating-Procedures-FOR-POSTING-ON-WEBSITE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law.justia.com/codes/connecticut/title-16/chapter-283/section-16-245m/#:~:text=(2)%20There%20shall%20be%20a,members%20to%20such%20joint%20committee.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law.justia.com/codes/connecticut/title-16/chapter-283/section-16-245n/" TargetMode="External"/><Relationship Id="rId11" Type="http://schemas.openxmlformats.org/officeDocument/2006/relationships/hyperlink" Target="https://www.ctgreenbank.com/wp-content/uploads/2022/07/Green-Bank_Ethics-Statement-CLEAN-REVISED-102214.pdf" TargetMode="External"/><Relationship Id="rId5" Type="http://schemas.openxmlformats.org/officeDocument/2006/relationships/hyperlink" Target="https://www.ctgreenbank.com/wp-content/uploads/2022/07/5ai_Green-Bank_Revised-Bylaws_CLEAN.pdf" TargetMode="External"/><Relationship Id="rId10" Type="http://schemas.openxmlformats.org/officeDocument/2006/relationships/hyperlink" Target="https://www.ctgreenbank.com/wp-content/uploads/2022/07/Green-Bank_Ethical-Conduct-Policy_Staff_102221.pdf" TargetMode="External"/><Relationship Id="rId4" Type="http://schemas.openxmlformats.org/officeDocument/2006/relationships/hyperlink" Target="https://www.ctgreenbank.com/wp-content/uploads/2022/07/5ai_Green-Bank-Resolution-of-Purpose-CLEAN-REVISED.pdf" TargetMode="External"/><Relationship Id="rId9" Type="http://schemas.openxmlformats.org/officeDocument/2006/relationships/hyperlink" Target="https://www.ctgreenbank.com/wp-content/uploads/2023/08/Green-Bank_Ethical-Conduct-Policy_BOD_102221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hyperlink" Target="https://www.ctgreenbank.com/wp-content/uploads/2025/10/Connecticut-Green-Bank-Annual-Comprehensive-Financial-Report-2025R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5.png"/><Relationship Id="rId4" Type="http://schemas.openxmlformats.org/officeDocument/2006/relationships/hyperlink" Target="https://ctgreenbank.sharepoint.com/sites/CGBBoard/Board%20Materials/2026/ctgreenbank.com/annual-report-2025" TargetMode="External"/><Relationship Id="rId9" Type="http://schemas.openxmlformats.org/officeDocument/2006/relationships/hyperlink" Target="https://www.ctgreenbank.com/wp-content/uploads/2024/10/Auditors-of-Public-Account-Report-FY2022-and-FY2023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tgreenbank.com/wp-content/uploads/2025/08/FY12-FY25-CGB-ImpactReport-8-29-2025.pdf" TargetMode="External"/><Relationship Id="rId5" Type="http://schemas.openxmlformats.org/officeDocument/2006/relationships/hyperlink" Target="https://www.ctgreenbank.com/resources/3-billion/" TargetMode="Externa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payroll.ct.gov/#!/year/2026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opencheckbook.ct.gov/#!/year/2026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sc.ct.gov/openct/" TargetMode="External"/><Relationship Id="rId5" Type="http://schemas.openxmlformats.org/officeDocument/2006/relationships/hyperlink" Target="https://www.ctgreenbank.com/about-us/governance/committee-meetings/" TargetMode="External"/><Relationship Id="rId10" Type="http://schemas.openxmlformats.org/officeDocument/2006/relationships/image" Target="../media/image70.jpeg"/><Relationship Id="rId4" Type="http://schemas.openxmlformats.org/officeDocument/2006/relationships/hyperlink" Target="https://www.ctgreenbank.com/about-us/governance/board-meetings/" TargetMode="External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aw.justia.com/codes/connecticut/title-16/chapter-283/section-16-245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FE337B-D9D4-3290-07A5-80BA1FE373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179430"/>
            <a:ext cx="7086601" cy="1639964"/>
          </a:xfrm>
          <a:prstGeom prst="rect">
            <a:avLst/>
          </a:prstGeom>
          <a:gradFill>
            <a:gsLst>
              <a:gs pos="16000">
                <a:schemeClr val="bg1"/>
              </a:gs>
              <a:gs pos="55000">
                <a:srgbClr val="FCF8C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9715C-30A0-D9C5-82FF-34B5661BBD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" y="-10902"/>
            <a:ext cx="6844143" cy="119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7CC204-C1A3-BE9D-CD69-E2A89CA8DD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82600" y="1376969"/>
            <a:ext cx="6096000" cy="635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833F"/>
                </a:solidFill>
                <a:latin typeface="Proxima Nova"/>
              </a:rPr>
              <a:t>January 14, 2026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E33A8A-8F4E-6307-BA26-76EB8F9EEC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/>
          <a:stretch/>
        </p:blipFill>
        <p:spPr>
          <a:xfrm>
            <a:off x="0" y="1758578"/>
            <a:ext cx="12192000" cy="5123905"/>
          </a:xfrm>
          <a:prstGeom prst="rect">
            <a:avLst/>
          </a:prstGeom>
          <a:noFill/>
        </p:spPr>
      </p:pic>
      <p:pic>
        <p:nvPicPr>
          <p:cNvPr id="19" name="Picture 18" descr="A colorful arrow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98963C07-2317-3CC0-4423-271754CD23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788" y="390524"/>
            <a:ext cx="2122844" cy="1368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A3EA64-3C50-F49C-C55C-B1EC01A8C1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8" y="0"/>
            <a:ext cx="9677780" cy="1179430"/>
          </a:xfrm>
          <a:prstGeom prst="rect">
            <a:avLst/>
          </a:prstGeom>
          <a:gradFill>
            <a:gsLst>
              <a:gs pos="8000">
                <a:schemeClr val="bg1"/>
              </a:gs>
              <a:gs pos="48000">
                <a:srgbClr val="0283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C2B523-1959-3554-87F2-5BEF39AF37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52493"/>
            <a:ext cx="8077200" cy="96670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800" b="1">
                <a:solidFill>
                  <a:schemeClr val="bg1"/>
                </a:solidFill>
                <a:latin typeface="Proxima Nova Semibold"/>
                <a:cs typeface="Arial"/>
              </a:rPr>
              <a:t>Board Member Orientation</a:t>
            </a:r>
          </a:p>
        </p:txBody>
      </p:sp>
    </p:spTree>
    <p:extLst>
      <p:ext uri="{BB962C8B-B14F-4D97-AF65-F5344CB8AC3E}">
        <p14:creationId xmlns:p14="http://schemas.microsoft.com/office/powerpoint/2010/main" val="43780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AA2033AB-DEEB-0B31-5D8C-1F1BC6218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8BFC8A-8B73-BA47-0553-05F3629F2E2F}"/>
              </a:ext>
            </a:extLst>
          </p:cNvPr>
          <p:cNvSpPr/>
          <p:nvPr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3B65DD-19A7-2F58-8393-84EBCCAA3D32}"/>
              </a:ext>
            </a:extLst>
          </p:cNvPr>
          <p:cNvSpPr txBox="1">
            <a:spLocks/>
          </p:cNvSpPr>
          <p:nvPr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2025 CT Green Bank.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6401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26E34-B155-9974-9791-F9F0F7997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DA666D9F-2F56-A9BE-5AC3-29B1BBB06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ADEC64-1EE2-EA22-C2C6-217C436500CA}"/>
              </a:ext>
            </a:extLst>
          </p:cNvPr>
          <p:cNvSpPr/>
          <p:nvPr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667D76-D679-69E1-D05B-6C07D4FCBFDB}"/>
              </a:ext>
            </a:extLst>
          </p:cNvPr>
          <p:cNvSpPr txBox="1">
            <a:spLocks/>
          </p:cNvSpPr>
          <p:nvPr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2025 CT Green Bank.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277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FC19-72A2-5628-70AE-DF025F1B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D24C11-F5A6-51BB-3CAE-9DE842FAAB65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B3BD33-301C-BB68-E402-F66376ADAC5A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1929CC-11D1-6DFB-0C46-77A5E52A99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900AC0D7-C913-626E-09C0-5DFDCFA0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Home Solutions – Credit Support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Smart-E Loan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49DF00-2990-1BD9-708A-83C2DA85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36066"/>
              </p:ext>
            </p:extLst>
          </p:nvPr>
        </p:nvGraphicFramePr>
        <p:xfrm>
          <a:off x="294967" y="1333238"/>
          <a:ext cx="7747819" cy="46580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2865">
                  <a:extLst>
                    <a:ext uri="{9D8B030D-6E8A-4147-A177-3AD203B41FA5}">
                      <a16:colId xmlns:a16="http://schemas.microsoft.com/office/drawing/2014/main" val="1419478149"/>
                    </a:ext>
                  </a:extLst>
                </a:gridCol>
                <a:gridCol w="4984954">
                  <a:extLst>
                    <a:ext uri="{9D8B030D-6E8A-4147-A177-3AD203B41FA5}">
                      <a16:colId xmlns:a16="http://schemas.microsoft.com/office/drawing/2014/main" val="2403222314"/>
                    </a:ext>
                  </a:extLst>
                </a:gridCol>
              </a:tblGrid>
              <a:tr h="661230">
                <a:tc>
                  <a:txBody>
                    <a:bodyPr/>
                    <a:lstStyle/>
                    <a:p>
                      <a:r>
                        <a:rPr lang="en-US" sz="1600" b="1"/>
                        <a:t>Market Segment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Residential Single Family</a:t>
                      </a:r>
                    </a:p>
                    <a:p>
                      <a:r>
                        <a:rPr lang="en-US" sz="1600" b="0"/>
                        <a:t>(Credit Support – IRB, LLR)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604840928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r>
                        <a:rPr lang="en-US" sz="1600" b="1"/>
                        <a:t>Organizational Structure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Financing Programs and Investments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207642706"/>
                  </a:ext>
                </a:extLst>
              </a:tr>
              <a:tr h="1083029">
                <a:tc>
                  <a:txBody>
                    <a:bodyPr/>
                    <a:lstStyle/>
                    <a:p>
                      <a:r>
                        <a:rPr lang="en-US" sz="1600" b="1"/>
                        <a:t>Technology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Clean Energy (e.g., weatherization, heat pumps, HVAC, solar, storage, EV rechargers) and Environmental Infrastructure (e.g., FORTIFIED</a:t>
                      </a:r>
                      <a:r>
                        <a:rPr lang="en-US" sz="1600" b="0" baseline="30000"/>
                        <a:t>TM</a:t>
                      </a:r>
                      <a:r>
                        <a:rPr lang="en-US" sz="1600" b="0"/>
                        <a:t> Roof, lead pipes, septic tanks, waterproofing, tree removal)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859919015"/>
                  </a:ext>
                </a:extLst>
              </a:tr>
              <a:tr h="1292622">
                <a:tc>
                  <a:txBody>
                    <a:bodyPr/>
                    <a:lstStyle/>
                    <a:p>
                      <a:r>
                        <a:rPr lang="en-US" sz="1600" b="1"/>
                        <a:t>Product Summary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Partnership with local community banks and credit unions to provide easy access to affordable financing for comprehensive clean energy and environmental infrastructure measures.  5-20-year terms at rates ranging from 4.49-7.49% for $500-$50,000 of borrowing.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119982655"/>
                  </a:ext>
                </a:extLst>
              </a:tr>
              <a:tr h="638067">
                <a:tc>
                  <a:txBody>
                    <a:bodyPr/>
                    <a:lstStyle/>
                    <a:p>
                      <a:r>
                        <a:rPr lang="en-US" sz="1600" b="1"/>
                        <a:t>Support Needed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Provide 2</a:t>
                      </a:r>
                      <a:r>
                        <a:rPr lang="en-US" sz="1600" b="0" baseline="30000"/>
                        <a:t>nd</a:t>
                      </a:r>
                      <a:r>
                        <a:rPr lang="en-US" sz="1600" b="0"/>
                        <a:t> Loan Loss Reserve (LLR) up to 7.5% of losses Class A and 15.0% of losses Class B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904169265"/>
                  </a:ext>
                </a:extLst>
              </a:tr>
              <a:tr h="584445">
                <a:tc>
                  <a:txBody>
                    <a:bodyPr/>
                    <a:lstStyle/>
                    <a:p>
                      <a:r>
                        <a:rPr lang="en-US" sz="1600" b="1"/>
                        <a:t>CT Results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/>
                        <a:t>9,675 projects for $201.0 MM investment, 17.5 MW solar PV, 84% projects have EE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105000931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75BF5600-500A-EBED-BD3D-098A11F3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457" y="5066579"/>
            <a:ext cx="3589673" cy="1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79E6E-1496-6159-56CB-C38022F2C4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68" y="1942332"/>
            <a:ext cx="3584062" cy="311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12B80F-1794-0336-C11C-2569BBC78F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457" y="1253277"/>
            <a:ext cx="3589673" cy="860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4B42A-F17D-53F9-29D3-5CBE67132DAC}"/>
              </a:ext>
            </a:extLst>
          </p:cNvPr>
          <p:cNvSpPr txBox="1"/>
          <p:nvPr/>
        </p:nvSpPr>
        <p:spPr>
          <a:xfrm>
            <a:off x="294967" y="6246865"/>
            <a:ext cx="22698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u="sng"/>
              <a:t>REFERENCES</a:t>
            </a:r>
          </a:p>
          <a:p>
            <a:r>
              <a:rPr lang="en-US" sz="900"/>
              <a:t>Annual Comprehensive Financial Report FY 2025</a:t>
            </a:r>
          </a:p>
        </p:txBody>
      </p:sp>
    </p:spTree>
    <p:extLst>
      <p:ext uri="{BB962C8B-B14F-4D97-AF65-F5344CB8AC3E}">
        <p14:creationId xmlns:p14="http://schemas.microsoft.com/office/powerpoint/2010/main" val="421927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E273-212D-A153-E5C5-1EC879CD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30E676-D772-45DB-4DB5-84E1F1C0F369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E55651-3866-1747-7573-428BE8BF4B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85C27D56-AE5A-490C-95B3-B8E8C17C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Building Solutions – Co-Investment 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Commercial Property Assessed Clean Energy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4AB657-8393-B4BC-EE7D-299027CEC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5950" y="3639769"/>
            <a:ext cx="1838661" cy="138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EAF732-EF4A-8A65-0F03-C9587498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788" y="3639769"/>
            <a:ext cx="1828799" cy="13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4B4F04-921C-AEA2-B111-0D07A5E3C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92361"/>
              </p:ext>
            </p:extLst>
          </p:nvPr>
        </p:nvGraphicFramePr>
        <p:xfrm>
          <a:off x="290053" y="1425677"/>
          <a:ext cx="7497097" cy="45594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0260">
                  <a:extLst>
                    <a:ext uri="{9D8B030D-6E8A-4147-A177-3AD203B41FA5}">
                      <a16:colId xmlns:a16="http://schemas.microsoft.com/office/drawing/2014/main" val="1419478149"/>
                    </a:ext>
                  </a:extLst>
                </a:gridCol>
                <a:gridCol w="4836837">
                  <a:extLst>
                    <a:ext uri="{9D8B030D-6E8A-4147-A177-3AD203B41FA5}">
                      <a16:colId xmlns:a16="http://schemas.microsoft.com/office/drawing/2014/main" val="2403222314"/>
                    </a:ext>
                  </a:extLst>
                </a:gridCol>
              </a:tblGrid>
              <a:tr h="426874">
                <a:tc>
                  <a:txBody>
                    <a:bodyPr/>
                    <a:lstStyle/>
                    <a:p>
                      <a:r>
                        <a:rPr lang="en-US" sz="1600" b="1"/>
                        <a:t>Market Segment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Commercial, Industrial, Nonprofit and Multifamily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604840928"/>
                  </a:ext>
                </a:extLst>
              </a:tr>
              <a:tr h="406911">
                <a:tc>
                  <a:txBody>
                    <a:bodyPr/>
                    <a:lstStyle/>
                    <a:p>
                      <a:r>
                        <a:rPr lang="en-US" sz="1600" b="1"/>
                        <a:t>Organizational Structure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Financing Programs and Investments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323193890"/>
                  </a:ext>
                </a:extLst>
              </a:tr>
              <a:tr h="852938">
                <a:tc>
                  <a:txBody>
                    <a:bodyPr/>
                    <a:lstStyle/>
                    <a:p>
                      <a:r>
                        <a:rPr lang="en-US" sz="1600" b="1"/>
                        <a:t>Technology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Clean Energy (e.g., weatherization, heat pumps, HVAC, solar, storage, fuel cells, hydro, EV chargers, etc.) and Resilience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911816058"/>
                  </a:ext>
                </a:extLst>
              </a:tr>
              <a:tr h="1157738">
                <a:tc>
                  <a:txBody>
                    <a:bodyPr/>
                    <a:lstStyle/>
                    <a:p>
                      <a:r>
                        <a:rPr lang="en-US" sz="1600" b="1"/>
                        <a:t>Product Summary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Commercial Property Assessed Clean Energy (“C-PACE”) applies a benefit assessment to a property to finance “clean energy” improvements with SIR&gt;1, including resilience (i.e., without SIR requirement)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119982655"/>
                  </a:ext>
                </a:extLst>
              </a:tr>
              <a:tr h="1103681">
                <a:tc>
                  <a:txBody>
                    <a:bodyPr/>
                    <a:lstStyle/>
                    <a:p>
                      <a:r>
                        <a:rPr lang="en-US" sz="1600" b="1"/>
                        <a:t>Support Needed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Capital to finance clean energy improvements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Contractors to install clean energy improvements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Supportive municipality – 139 opted 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Supportive mortgage lender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904169265"/>
                  </a:ext>
                </a:extLst>
              </a:tr>
              <a:tr h="611345">
                <a:tc>
                  <a:txBody>
                    <a:bodyPr/>
                    <a:lstStyle/>
                    <a:p>
                      <a:r>
                        <a:rPr lang="en-US" sz="1600" b="1"/>
                        <a:t>CT Results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/>
                        <a:t>429 projects for $392.3 MM investment, 54.4 MW of RE, 29% projects have EE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10500093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5E63CEA-751D-EDAA-D2A0-29F50DBA32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788" y="2250632"/>
            <a:ext cx="3772823" cy="1359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4BFA1-18BE-D57D-13FF-0658037521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800" y="1253103"/>
            <a:ext cx="3928801" cy="1004920"/>
          </a:xfrm>
          <a:prstGeom prst="rect">
            <a:avLst/>
          </a:prstGeom>
        </p:spPr>
      </p:pic>
      <p:pic>
        <p:nvPicPr>
          <p:cNvPr id="14" name="Picture 2" descr="Product-Images-building-solutions-CPACE">
            <a:extLst>
              <a:ext uri="{FF2B5EF4-FFF2-40B4-BE49-F238E27FC236}">
                <a16:creationId xmlns:a16="http://schemas.microsoft.com/office/drawing/2014/main" id="{A282B840-742D-3566-FAEB-AF1FA941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787" y="5059986"/>
            <a:ext cx="3772823" cy="14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D58F4-0703-6F2B-0619-8DF09EA5E364}"/>
              </a:ext>
            </a:extLst>
          </p:cNvPr>
          <p:cNvSpPr txBox="1"/>
          <p:nvPr/>
        </p:nvSpPr>
        <p:spPr>
          <a:xfrm>
            <a:off x="294967" y="6246865"/>
            <a:ext cx="22698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u="sng"/>
              <a:t>REFERENCES</a:t>
            </a:r>
          </a:p>
          <a:p>
            <a:r>
              <a:rPr lang="en-US" sz="900"/>
              <a:t>Annual Comprehensive Financial Report FY 2025</a:t>
            </a:r>
          </a:p>
        </p:txBody>
      </p:sp>
    </p:spTree>
    <p:extLst>
      <p:ext uri="{BB962C8B-B14F-4D97-AF65-F5344CB8AC3E}">
        <p14:creationId xmlns:p14="http://schemas.microsoft.com/office/powerpoint/2010/main" val="176784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0D37-E31E-8F8A-5596-E9617F87E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06F5FE-7335-A2F9-F3A9-502F5666CCA9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41A54F6-DCA8-AD00-2F6B-A5C89A3158C4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DB879A3-D3CA-80E0-642E-71553C204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A97D21AA-A298-8990-3785-069FE0AC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Community Solutions – Co-Investment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Green Bank Capital Solutions</a:t>
            </a:r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AD9890-61D2-E276-3AC8-C661F79E5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98391"/>
              </p:ext>
            </p:extLst>
          </p:nvPr>
        </p:nvGraphicFramePr>
        <p:xfrm>
          <a:off x="277760" y="1396111"/>
          <a:ext cx="7086600" cy="49187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41947814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403222314"/>
                    </a:ext>
                  </a:extLst>
                </a:gridCol>
              </a:tblGrid>
              <a:tr h="661230">
                <a:tc>
                  <a:txBody>
                    <a:bodyPr/>
                    <a:lstStyle/>
                    <a:p>
                      <a:r>
                        <a:rPr lang="en-US" sz="1600" b="1"/>
                        <a:t>Market Segment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Infrastructure</a:t>
                      </a:r>
                    </a:p>
                    <a:p>
                      <a:r>
                        <a:rPr lang="en-US" sz="1600" b="0"/>
                        <a:t>(Investment)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604840928"/>
                  </a:ext>
                </a:extLst>
              </a:tr>
              <a:tr h="614607">
                <a:tc>
                  <a:txBody>
                    <a:bodyPr/>
                    <a:lstStyle/>
                    <a:p>
                      <a:r>
                        <a:rPr lang="en-US" sz="1600" b="1"/>
                        <a:t>Organizational Structure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Environmental Infrastructure Programs and Investments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490161481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r>
                        <a:rPr lang="en-US" sz="1600" b="1"/>
                        <a:t>Technology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Environmental Infrastructure – Organic Waste and Agriculture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932935980"/>
                  </a:ext>
                </a:extLst>
              </a:tr>
              <a:tr h="1128311">
                <a:tc>
                  <a:txBody>
                    <a:bodyPr/>
                    <a:lstStyle/>
                    <a:p>
                      <a:r>
                        <a:rPr lang="en-US" sz="1600" b="1"/>
                        <a:t>Project Summary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Provided $1.3MM 10-year subordinated loan (first lien on thermal oxidizer) at 5.5% interest rate (i.e., 18-month interest only payments) to finance food waste to animal feed facility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119982655"/>
                  </a:ext>
                </a:extLst>
              </a:tr>
              <a:tr h="1140542">
                <a:tc>
                  <a:txBody>
                    <a:bodyPr/>
                    <a:lstStyle/>
                    <a:p>
                      <a:r>
                        <a:rPr lang="en-US" sz="1600" b="1"/>
                        <a:t>Support Needed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Links to food waste collection policy (PA 11-127)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Senior debt of $3.7MM from private capital for facility and equipment with $1.3MM subordinated debt from Green Bank for oxidizer to increase capacity of the facility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904169265"/>
                  </a:ext>
                </a:extLst>
              </a:tr>
              <a:tr h="624885">
                <a:tc>
                  <a:txBody>
                    <a:bodyPr/>
                    <a:lstStyle/>
                    <a:p>
                      <a:r>
                        <a:rPr lang="en-US" sz="1600" b="1"/>
                        <a:t>CT Results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/>
                        <a:t>Process over 14,000,000 tons of food waste over 10 years, which is equivalent to over 14 MTCO2 avoided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105000931"/>
                  </a:ext>
                </a:extLst>
              </a:tr>
            </a:tbl>
          </a:graphicData>
        </a:graphic>
      </p:graphicFrame>
      <p:pic>
        <p:nvPicPr>
          <p:cNvPr id="3074" name="Picture 2" descr="Berlin, Conn. food waste company ...">
            <a:extLst>
              <a:ext uri="{FF2B5EF4-FFF2-40B4-BE49-F238E27FC236}">
                <a16:creationId xmlns:a16="http://schemas.microsoft.com/office/drawing/2014/main" id="{DB18C9B3-B99D-B309-B278-D4D52467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436" y="1333062"/>
            <a:ext cx="4051876" cy="22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out Us | Bright Feeds">
            <a:extLst>
              <a:ext uri="{FF2B5EF4-FFF2-40B4-BE49-F238E27FC236}">
                <a16:creationId xmlns:a16="http://schemas.microsoft.com/office/drawing/2014/main" id="{81635190-ECC3-A093-43AA-63EB22A6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436" y="3767215"/>
            <a:ext cx="4051876" cy="25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140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48A0F-4BC5-813F-9A8F-7C6411D3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B2C51-CAE1-61DE-97A1-C6046B82B72F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0F7908-D6B8-47DD-D147-8AD2E19FE5F7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A4C07BA-99BC-3DBD-B848-DD297CD176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1D1FA5BF-7C36-04EB-205D-70FEFB5C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Energy Storage Solutions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Performance Based Incentives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8B158C-31C7-29E3-C687-75BF40BD7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3008"/>
              </p:ext>
            </p:extLst>
          </p:nvPr>
        </p:nvGraphicFramePr>
        <p:xfrm>
          <a:off x="277760" y="1396111"/>
          <a:ext cx="7086600" cy="46820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41947814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403222314"/>
                    </a:ext>
                  </a:extLst>
                </a:gridCol>
              </a:tblGrid>
              <a:tr h="661230">
                <a:tc>
                  <a:txBody>
                    <a:bodyPr/>
                    <a:lstStyle/>
                    <a:p>
                      <a:r>
                        <a:rPr lang="en-US" sz="1600" b="1"/>
                        <a:t>Market Segment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Residential and Non-Residential</a:t>
                      </a:r>
                    </a:p>
                    <a:p>
                      <a:r>
                        <a:rPr lang="en-US" sz="1600" b="0"/>
                        <a:t>(Performance-Based Incentives)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604840928"/>
                  </a:ext>
                </a:extLst>
              </a:tr>
              <a:tr h="377101">
                <a:tc>
                  <a:txBody>
                    <a:bodyPr/>
                    <a:lstStyle/>
                    <a:p>
                      <a:r>
                        <a:rPr lang="en-US" sz="1600" b="1"/>
                        <a:t>Organizational Structure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Incentive Programs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490161481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r>
                        <a:rPr lang="en-US" sz="1600" b="1"/>
                        <a:t>Technology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Clean Energy – Battery Storage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932935980"/>
                  </a:ext>
                </a:extLst>
              </a:tr>
              <a:tr h="1128311">
                <a:tc>
                  <a:txBody>
                    <a:bodyPr/>
                    <a:lstStyle/>
                    <a:p>
                      <a:r>
                        <a:rPr lang="en-US" sz="1600" b="1"/>
                        <a:t>Project Summary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/>
                        <a:t>Co-administered with the EDCs to provide performance-based incentives for behind the meter installations of battery storage for resilience and peak demand reduction to achieve 580 MW of deployment by 2030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119982655"/>
                  </a:ext>
                </a:extLst>
              </a:tr>
              <a:tr h="862546">
                <a:tc>
                  <a:txBody>
                    <a:bodyPr/>
                    <a:lstStyle/>
                    <a:p>
                      <a:r>
                        <a:rPr lang="en-US" sz="1600" b="1"/>
                        <a:t>Support Needed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Links to battery storage policy (PA 21-53)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/>
                        <a:t>Administrative costs and incentives are cost recovered through RAM proceedings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904169265"/>
                  </a:ext>
                </a:extLst>
              </a:tr>
              <a:tr h="624885">
                <a:tc>
                  <a:txBody>
                    <a:bodyPr/>
                    <a:lstStyle/>
                    <a:p>
                      <a:r>
                        <a:rPr lang="en-US" sz="1600" b="1"/>
                        <a:t>CT Results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/>
                        <a:t>Residential – 1,261 projects approved for 14.5 MW of which 638 projects and 8.2 MW are complete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/>
                        <a:t>Non-Residential – 72 projects approved for 142.9 MW of which 5 projects and 0.8 MW are complete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1050009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41D3B7-0C87-103D-2866-18C0EDA9CB71}"/>
              </a:ext>
            </a:extLst>
          </p:cNvPr>
          <p:cNvSpPr txBox="1"/>
          <p:nvPr/>
        </p:nvSpPr>
        <p:spPr>
          <a:xfrm>
            <a:off x="294967" y="6246865"/>
            <a:ext cx="59727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u="sng"/>
              <a:t>REFERENCES</a:t>
            </a:r>
          </a:p>
          <a:p>
            <a:r>
              <a:rPr lang="en-US" sz="900"/>
              <a:t>Energy Storage Solutions Performance Report – as of January 12, 2026 - </a:t>
            </a:r>
            <a:r>
              <a:rPr lang="en-US" sz="900">
                <a:hlinkClick r:id="rId5"/>
              </a:rPr>
              <a:t>https://energystoragect.com/ess-performance-report/</a:t>
            </a:r>
            <a:r>
              <a:rPr lang="en-US" sz="900"/>
              <a:t> </a:t>
            </a:r>
          </a:p>
        </p:txBody>
      </p:sp>
      <p:pic>
        <p:nvPicPr>
          <p:cNvPr id="7170" name="Picture 2" descr="FranklinWH Battery Backup System ...">
            <a:extLst>
              <a:ext uri="{FF2B5EF4-FFF2-40B4-BE49-F238E27FC236}">
                <a16:creationId xmlns:a16="http://schemas.microsoft.com/office/drawing/2014/main" id="{A9618ABA-9C1B-99DB-1DC0-982644B3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452" y="1368700"/>
            <a:ext cx="3591640" cy="26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sla Megapacks ...">
            <a:extLst>
              <a:ext uri="{FF2B5EF4-FFF2-40B4-BE49-F238E27FC236}">
                <a16:creationId xmlns:a16="http://schemas.microsoft.com/office/drawing/2014/main" id="{DC00C8BD-2270-CA29-FE40-D6D6F835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720" y="4183706"/>
            <a:ext cx="3546372" cy="18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129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94B00-DFC6-58C9-A433-77F4A0FD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608570-9927-4540-86A2-D0EA66587EB6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8338B4-5BFB-8009-11FE-2028D0CF8467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CCCBBDF-6234-6853-3181-EE6EB1DB7E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6ABEB427-7051-4BE4-0459-16E17D72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Investment Solutions – Green Bonds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Green Liberty Notes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E55E3A-C067-1F20-4534-4B1BC81DC121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2DC7B22-3481-8379-58A8-E66689060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05" y="1241804"/>
            <a:ext cx="7249093" cy="530698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98F5C88-0B02-40A6-D8B5-8329256D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01" y="1513480"/>
            <a:ext cx="4032242" cy="2575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Proxima Nova"/>
              </a:rPr>
              <a:t>Two great investment options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Proxima Nova"/>
              </a:rPr>
              <a:t>14th Green Liberty Note is open 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Proxima Nova"/>
              </a:rPr>
              <a:t>Details on a Green Liberty Bond can be found through a Preliminary Offering Statement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7FB7C7C-A8A7-CE2D-9515-B82CACAB8917}"/>
              </a:ext>
            </a:extLst>
          </p:cNvPr>
          <p:cNvSpPr txBox="1">
            <a:spLocks/>
          </p:cNvSpPr>
          <p:nvPr/>
        </p:nvSpPr>
        <p:spPr>
          <a:xfrm>
            <a:off x="144099" y="5739207"/>
            <a:ext cx="4659244" cy="960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>
                <a:solidFill>
                  <a:schemeClr val="tx1"/>
                </a:solidFill>
                <a:latin typeface="Proxima Nova"/>
              </a:rPr>
              <a:t>Visit </a:t>
            </a:r>
            <a:r>
              <a:rPr lang="en-US" sz="2200" b="1">
                <a:latin typeface="Proxima Nova"/>
              </a:rPr>
              <a:t>greenlibertybonds.com</a:t>
            </a:r>
            <a:r>
              <a:rPr lang="en-US" sz="2200" b="1">
                <a:solidFill>
                  <a:schemeClr val="tx1"/>
                </a:solidFill>
                <a:latin typeface="Proxima Nova"/>
              </a:rPr>
              <a:t> or </a:t>
            </a:r>
            <a:r>
              <a:rPr lang="en-US" sz="2200" b="1">
                <a:latin typeface="Proxima Nova"/>
              </a:rPr>
              <a:t>greenlibertynotes.com</a:t>
            </a:r>
            <a:r>
              <a:rPr lang="en-US" sz="2200" b="1">
                <a:solidFill>
                  <a:schemeClr val="tx1"/>
                </a:solidFill>
                <a:latin typeface="Proxima Nova"/>
              </a:rPr>
              <a:t> for more</a:t>
            </a:r>
            <a:endParaRPr lang="en-US" sz="2200" b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B8D1F-8F18-DD7B-97FB-BBCD4E34B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55" y="3211970"/>
            <a:ext cx="3470533" cy="109257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50092A-1EA7-DF31-B97C-AD090FA7CE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54" y="4225345"/>
            <a:ext cx="1356916" cy="139587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94B60-7D13-918F-5F2E-0DD5B29772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504" y="4225345"/>
            <a:ext cx="1476901" cy="13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6C707-9BBA-FB24-4926-CB50FDB4C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8FF7DC-65BF-F42B-3CB0-A382690A7A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2484"/>
            <a:ext cx="12192000" cy="53110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E52049-F14D-8C45-AEC8-1D448F9075AA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73A69-44FB-9139-E41E-A1417696EE73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78BC803-8E92-BFE3-9407-4975D909C8EE}"/>
              </a:ext>
            </a:extLst>
          </p:cNvPr>
          <p:cNvSpPr/>
          <p:nvPr/>
        </p:nvSpPr>
        <p:spPr>
          <a:xfrm>
            <a:off x="0" y="1185274"/>
            <a:ext cx="12192000" cy="1294888"/>
          </a:xfrm>
          <a:prstGeom prst="rect">
            <a:avLst/>
          </a:prstGeom>
          <a:gradFill>
            <a:gsLst>
              <a:gs pos="14000">
                <a:schemeClr val="bg1"/>
              </a:gs>
              <a:gs pos="100000">
                <a:srgbClr val="FCF8C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30">
            <a:extLst>
              <a:ext uri="{FF2B5EF4-FFF2-40B4-BE49-F238E27FC236}">
                <a16:creationId xmlns:a16="http://schemas.microsoft.com/office/drawing/2014/main" id="{CE71BBEC-0743-8011-8F39-A7A0132D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B6E19"/>
                </a:solidFill>
                <a:latin typeface="Proxima Nova"/>
              </a:rPr>
              <a:t>Board Member Orientation</a:t>
            </a:r>
            <a:br>
              <a:rPr lang="en-US">
                <a:solidFill>
                  <a:srgbClr val="EB6E19"/>
                </a:solidFill>
                <a:latin typeface="Proxima Nova"/>
              </a:rPr>
            </a:br>
            <a:r>
              <a:rPr lang="en-US">
                <a:solidFill>
                  <a:srgbClr val="EB6E19"/>
                </a:solidFill>
                <a:latin typeface="Proxima Nova"/>
              </a:rPr>
              <a:t>Why Do We Do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2E307-20C3-FE46-2B64-B7C3AE0616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034D-8283-C216-842A-20848C0B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247E13-CF43-F0C5-3F2F-3A673F51E0F5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F22457-0BF9-0BB4-2721-F324FF6B518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16EA8FC-3909-C140-9480-AF267AC9A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5E212-6568-62B8-15B9-799F9391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0358" y="0"/>
            <a:ext cx="13249429" cy="69203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3242C-717D-A75B-587D-3121263B2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F7926D-69CC-80E7-0E5C-2D946C31AB95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691756-8E49-F00F-BC7C-232ABDA0967B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727CC42-EBFA-0CCF-7550-E7BA1BEA28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A55E69-807D-9C28-F4F6-5C32509BB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08758"/>
            <a:ext cx="12232944" cy="78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3CFACC-9FDF-C0B7-3E15-0BE0C92405C3}"/>
              </a:ext>
            </a:extLst>
          </p:cNvPr>
          <p:cNvSpPr/>
          <p:nvPr/>
        </p:nvSpPr>
        <p:spPr>
          <a:xfrm>
            <a:off x="-1" y="1179444"/>
            <a:ext cx="12192001" cy="4223530"/>
          </a:xfrm>
          <a:prstGeom prst="rect">
            <a:avLst/>
          </a:prstGeom>
          <a:gradFill>
            <a:gsLst>
              <a:gs pos="16000">
                <a:schemeClr val="bg1"/>
              </a:gs>
              <a:gs pos="55000">
                <a:srgbClr val="FCF8C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0">
            <a:extLst>
              <a:ext uri="{FF2B5EF4-FFF2-40B4-BE49-F238E27FC236}">
                <a16:creationId xmlns:a16="http://schemas.microsoft.com/office/drawing/2014/main" id="{478AB4C4-EF6F-17E8-88D2-AFBA6C3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480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b="1"/>
              <a:t>Agenda</a:t>
            </a:r>
            <a:br>
              <a:rPr lang="en-US"/>
            </a:br>
            <a:r>
              <a:rPr lang="en-US"/>
              <a:t>Please Ask Questions Throughout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2FFB1-A0B1-3704-5DE5-5F6B877A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28A93-FAAF-4FDA-CE00-FCDA2D2B3B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028" y="3908434"/>
            <a:ext cx="7990970" cy="2647008"/>
          </a:xfrm>
          <a:prstGeom prst="rect">
            <a:avLst/>
          </a:prstGeom>
        </p:spPr>
      </p:pic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19616857-5D11-479F-6C93-AAD5AB06BE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9090"/>
            <a:ext cx="12192000" cy="5373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EEA84-AF37-EF9F-FC8D-FF28250EF603}"/>
              </a:ext>
            </a:extLst>
          </p:cNvPr>
          <p:cNvSpPr txBox="1"/>
          <p:nvPr/>
        </p:nvSpPr>
        <p:spPr>
          <a:xfrm>
            <a:off x="468639" y="1455019"/>
            <a:ext cx="5086587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>
                <a:tab pos="33813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833F"/>
                </a:solidFill>
                <a:effectLst/>
                <a:uLnTx/>
                <a:uFillTx/>
                <a:latin typeface="Proxima Nova"/>
                <a:ea typeface="ＭＳ Ｐゴシック"/>
                <a:cs typeface="+mn-cs"/>
              </a:rPr>
              <a:t>Who Are We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833F"/>
                </a:solidFill>
                <a:effectLst/>
                <a:uLnTx/>
                <a:uFillTx/>
                <a:latin typeface="Proxima Nova"/>
                <a:ea typeface="ＭＳ Ｐゴシック"/>
                <a:cs typeface="+mn-cs"/>
              </a:rPr>
              <a:t> – who is the Connecticut Green Bank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>
                <a:tab pos="338138" algn="l"/>
              </a:tabLst>
              <a:defRPr/>
            </a:pPr>
            <a:endParaRPr lang="en-US" sz="1200">
              <a:latin typeface="Proxima Nova"/>
              <a:ea typeface="Calibri" panose="020F0502020204030204"/>
              <a:cs typeface="Calibri" panose="020F0502020204030204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800" b="1">
                <a:solidFill>
                  <a:srgbClr val="00833F"/>
                </a:solidFill>
                <a:latin typeface="Proxima Nova"/>
                <a:ea typeface="ＭＳ Ｐゴシック"/>
                <a:cs typeface="Arial"/>
              </a:rPr>
              <a:t>What Do We Do</a:t>
            </a:r>
            <a:r>
              <a:rPr lang="en-US" sz="2800">
                <a:solidFill>
                  <a:srgbClr val="00833F"/>
                </a:solidFill>
                <a:latin typeface="Proxima Nova"/>
                <a:ea typeface="ＭＳ Ｐゴシック"/>
                <a:cs typeface="Arial"/>
              </a:rPr>
              <a:t> – what programs does the Connecticut Green Bank oversee</a:t>
            </a:r>
          </a:p>
          <a:p>
            <a:pPr>
              <a:tabLst>
                <a:tab pos="338138" algn="l"/>
              </a:tabLst>
              <a:defRPr/>
            </a:pPr>
            <a:endParaRPr lang="en-US" sz="1200" b="1">
              <a:solidFill>
                <a:srgbClr val="00833F"/>
              </a:solidFill>
              <a:latin typeface="Proxima Nova"/>
              <a:ea typeface="ＭＳ Ｐゴシック"/>
              <a:cs typeface="Arial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800" b="1">
                <a:solidFill>
                  <a:srgbClr val="00833F"/>
                </a:solidFill>
                <a:latin typeface="Proxima Nova"/>
                <a:ea typeface="ＭＳ Ｐゴシック"/>
                <a:cs typeface="Arial"/>
              </a:rPr>
              <a:t>Why Do We Do It</a:t>
            </a:r>
            <a:r>
              <a:rPr lang="en-US" sz="2800">
                <a:solidFill>
                  <a:srgbClr val="00833F"/>
                </a:solidFill>
                <a:latin typeface="Proxima Nova"/>
                <a:ea typeface="ＭＳ Ｐゴシック"/>
                <a:cs typeface="Arial"/>
              </a:rPr>
              <a:t> – why is increasing investment in the green economy important</a:t>
            </a:r>
            <a:endParaRPr lang="en-US" sz="2800" b="1">
              <a:solidFill>
                <a:srgbClr val="00833F"/>
              </a:solidFill>
              <a:latin typeface="Proxima Nova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98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D722-D4D2-4ACB-1947-DA15906A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81863C-D6EC-D60A-67CD-6AA73EF8A649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C252B2-F1E7-6C74-115F-2330E30BEA8E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5CE00A-8514-C0CB-ECA5-F7FE417A78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FFE349-AD7A-A685-37EF-C8DF065B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8" y="0"/>
            <a:ext cx="12192000" cy="71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2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4D24-D6A1-5D93-671E-56E37667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0179C462-C346-D54A-2DCC-7A6BA8C2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>
            <a:normAutofit/>
          </a:bodyPr>
          <a:lstStyle/>
          <a:p>
            <a:r>
              <a:rPr lang="en-US" b="1">
                <a:latin typeface="Proxima Nova"/>
              </a:rPr>
              <a:t>Comprehensive Plan 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F58189-24D9-6568-E330-93B3079A8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72147-56AD-0B9F-297A-13E6203B4369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3C7F4ACF-FCC7-7816-96CD-DE652FB74F85}"/>
              </a:ext>
            </a:extLst>
          </p:cNvPr>
          <p:cNvSpPr txBox="1"/>
          <p:nvPr/>
        </p:nvSpPr>
        <p:spPr>
          <a:xfrm>
            <a:off x="500812" y="6147705"/>
            <a:ext cx="370893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hlinkClick r:id="rId4"/>
              </a:rPr>
              <a:t>Click Here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2" name="Picture 1" descr="A cover of a book&#10;&#10;AI-generated content may be incorrect.">
            <a:extLst>
              <a:ext uri="{FF2B5EF4-FFF2-40B4-BE49-F238E27FC236}">
                <a16:creationId xmlns:a16="http://schemas.microsoft.com/office/drawing/2014/main" id="{9D461CB8-3535-1369-6919-A271BAA804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12" y="1276027"/>
            <a:ext cx="3708937" cy="4858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7D181-C1A2-B8D4-FAEB-4422E2BB7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866" y="1234308"/>
            <a:ext cx="6173061" cy="1428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E1E00-08B0-6649-BDEF-49D84F3A0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697" y="2122372"/>
            <a:ext cx="6137436" cy="1580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7287D-FBF5-5944-8597-9FD270F6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845" y="3161142"/>
            <a:ext cx="6162309" cy="1428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8E0242-E655-C7F6-7A1D-CA7234B8CA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620" y="4777181"/>
            <a:ext cx="7285322" cy="1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6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1653-32D1-CDAE-9119-78389B08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83A67D88-0BED-2821-5709-09FADD8E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>
            <a:normAutofit/>
          </a:bodyPr>
          <a:lstStyle/>
          <a:p>
            <a:r>
              <a:rPr lang="en-US" b="1">
                <a:latin typeface="Proxima Nova"/>
              </a:rPr>
              <a:t>Governance 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E7054-DF24-9F58-C59D-6F53351E9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3FA48F-C485-7ADC-0D46-6EA8DC042D68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0EC574A-2D03-6D4D-6808-1CA24D5E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6" y="1484672"/>
            <a:ext cx="11340915" cy="47686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hlinkClick r:id="rId4"/>
              </a:rPr>
              <a:t>Resolutions of Purposes</a:t>
            </a:r>
            <a:r>
              <a:rPr lang="en-US" sz="2400">
                <a:solidFill>
                  <a:schemeClr val="tx1"/>
                </a:solidFill>
                <a:hlinkClick r:id="rId4"/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BOD adopted resolution outlining purposes, “clean energy” and “environmental infrastructure” definitions, and qualify as a Community Development Financial Institution (“CDFI”)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hlinkClick r:id="rId5"/>
              </a:rPr>
              <a:t>Bylaws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articles outlining governance of the organization (i.e., </a:t>
            </a:r>
            <a:r>
              <a:rPr lang="en-US" sz="2400">
                <a:solidFill>
                  <a:schemeClr val="tx1"/>
                </a:solidFill>
                <a:hlinkClick r:id="rId6"/>
              </a:rPr>
              <a:t>CGS 16-245n</a:t>
            </a:r>
            <a:r>
              <a:rPr lang="en-US" sz="2400">
                <a:solidFill>
                  <a:schemeClr val="tx1"/>
                </a:solidFill>
              </a:rPr>
              <a:t>), including Joint Committee (</a:t>
            </a:r>
            <a:r>
              <a:rPr lang="en-US" sz="2400">
                <a:solidFill>
                  <a:schemeClr val="tx1"/>
                </a:solidFill>
                <a:hlinkClick r:id="rId7"/>
              </a:rPr>
              <a:t>CGS 16-245m(d)(2)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hlinkClick r:id="rId8"/>
              </a:rPr>
              <a:t>Operating Procedures</a:t>
            </a:r>
            <a:r>
              <a:rPr lang="en-US" sz="2400">
                <a:solidFill>
                  <a:schemeClr val="tx1"/>
                </a:solidFill>
                <a:hlinkClick r:id="rId8"/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overview of governance, administration, budget and operations, personnel policies, property, contracting for services, and financial assistance (i.e., competitive, programmatic, or strategic)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Ethics Policy</a:t>
            </a:r>
            <a:r>
              <a:rPr lang="en-US" sz="2400">
                <a:solidFill>
                  <a:schemeClr val="tx1"/>
                </a:solidFill>
              </a:rPr>
              <a:t> – ethical conduct for </a:t>
            </a:r>
            <a:r>
              <a:rPr lang="en-US" sz="2400">
                <a:solidFill>
                  <a:schemeClr val="tx1"/>
                </a:solidFill>
                <a:hlinkClick r:id="rId9"/>
              </a:rPr>
              <a:t>Board</a:t>
            </a:r>
            <a:r>
              <a:rPr lang="en-US" sz="2400">
                <a:solidFill>
                  <a:schemeClr val="tx1"/>
                </a:solidFill>
              </a:rPr>
              <a:t> and </a:t>
            </a:r>
            <a:r>
              <a:rPr lang="en-US" sz="2400">
                <a:solidFill>
                  <a:schemeClr val="tx1"/>
                </a:solidFill>
                <a:hlinkClick r:id="rId10"/>
              </a:rPr>
              <a:t>Staff</a:t>
            </a:r>
            <a:r>
              <a:rPr lang="en-US" sz="2400">
                <a:solidFill>
                  <a:schemeClr val="tx1"/>
                </a:solidFill>
              </a:rPr>
              <a:t>, and </a:t>
            </a:r>
            <a:r>
              <a:rPr lang="en-US" sz="2400">
                <a:solidFill>
                  <a:schemeClr val="tx1"/>
                </a:solidFill>
                <a:hlinkClick r:id="rId11"/>
              </a:rPr>
              <a:t>statement</a:t>
            </a:r>
            <a:r>
              <a:rPr lang="en-US" sz="2400">
                <a:solidFill>
                  <a:schemeClr val="tx1"/>
                </a:solidFill>
              </a:rPr>
              <a:t>, including requirement to file annual Statement of Financial Interests </a:t>
            </a:r>
            <a:endParaRPr lang="en-US" sz="2000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1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478AB4C4-EF6F-17E8-88D2-AFBA6C3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4800"/>
            <a:ext cx="9138063" cy="930275"/>
          </a:xfrm>
        </p:spPr>
        <p:txBody>
          <a:bodyPr>
            <a:normAutofit/>
          </a:bodyPr>
          <a:lstStyle/>
          <a:p>
            <a:r>
              <a:rPr lang="en-US" sz="3400" b="1">
                <a:latin typeface="Proxima Nova"/>
              </a:rPr>
              <a:t>Financial and Non-Financial Reporting </a:t>
            </a:r>
            <a:endParaRPr lang="en-US" sz="3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2FFB1-A0B1-3704-5DE5-5F6B877A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AB8F0971-00C7-3E98-8F56-AEFF12EB4392}"/>
              </a:ext>
            </a:extLst>
          </p:cNvPr>
          <p:cNvSpPr txBox="1"/>
          <p:nvPr/>
        </p:nvSpPr>
        <p:spPr>
          <a:xfrm>
            <a:off x="4410724" y="5874061"/>
            <a:ext cx="337055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ea typeface="+mn-lt"/>
                <a:cs typeface="+mn-lt"/>
              </a:rPr>
              <a:t>Annual Report</a:t>
            </a:r>
          </a:p>
          <a:p>
            <a:pPr algn="ctr"/>
            <a:r>
              <a:rPr lang="en-US">
                <a:ea typeface="+mn-lt"/>
                <a:cs typeface="+mn-lt"/>
                <a:hlinkClick r:id="rId4"/>
              </a:rPr>
              <a:t>Click Here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6" name="Picture 5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AC2D4EA8-F046-AC9B-3001-EADBD39451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24" y="1440656"/>
            <a:ext cx="3370551" cy="4262439"/>
          </a:xfrm>
          <a:prstGeom prst="rect">
            <a:avLst/>
          </a:prstGeom>
          <a:ln>
            <a:solidFill>
              <a:srgbClr val="267F2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9688D-9F74-B210-39A4-B27D9654A2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95" y="1433660"/>
            <a:ext cx="3291366" cy="4269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ECC84917-09C4-1821-EDE1-DD0F6699BDD7}"/>
              </a:ext>
            </a:extLst>
          </p:cNvPr>
          <p:cNvSpPr txBox="1"/>
          <p:nvPr/>
        </p:nvSpPr>
        <p:spPr>
          <a:xfrm>
            <a:off x="216310" y="5874061"/>
            <a:ext cx="407055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ea typeface="+mn-lt"/>
                <a:cs typeface="+mn-lt"/>
              </a:rPr>
              <a:t>Annual Comprehensive Financial Report</a:t>
            </a:r>
          </a:p>
          <a:p>
            <a:pPr algn="ctr"/>
            <a:r>
              <a:rPr lang="en-US">
                <a:ea typeface="+mn-lt"/>
                <a:cs typeface="+mn-lt"/>
                <a:hlinkClick r:id="rId7"/>
              </a:rPr>
              <a:t>Click Here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BB04C7-7A70-C7E6-695C-DB5D97C444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541" y="1440656"/>
            <a:ext cx="3268364" cy="4269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75A7D92F-86E4-1829-23AB-D4C9A7758CCC}"/>
              </a:ext>
            </a:extLst>
          </p:cNvPr>
          <p:cNvSpPr txBox="1"/>
          <p:nvPr/>
        </p:nvSpPr>
        <p:spPr>
          <a:xfrm>
            <a:off x="7781275" y="5874061"/>
            <a:ext cx="431240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ea typeface="+mn-lt"/>
                <a:cs typeface="+mn-lt"/>
              </a:rPr>
              <a:t>Auditors of Public Account Bi-Annual Audit</a:t>
            </a:r>
          </a:p>
          <a:p>
            <a:pPr algn="ctr"/>
            <a:r>
              <a:rPr lang="en-US">
                <a:ea typeface="+mn-lt"/>
                <a:cs typeface="+mn-lt"/>
                <a:hlinkClick r:id="rId9"/>
              </a:rPr>
              <a:t>Click Here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F7F68-B7E1-817A-A582-84E016B64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5171" y="4419004"/>
            <a:ext cx="206721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8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478AB4C4-EF6F-17E8-88D2-AFBA6C3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480"/>
            <a:ext cx="8077200" cy="930275"/>
          </a:xfrm>
        </p:spPr>
        <p:txBody>
          <a:bodyPr>
            <a:normAutofit/>
          </a:bodyPr>
          <a:lstStyle/>
          <a:p>
            <a:r>
              <a:rPr lang="en-US" sz="3400" b="1"/>
              <a:t>Social and Environmental Reporting</a:t>
            </a:r>
            <a:endParaRPr lang="en-US" sz="3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2FFB1-A0B1-3704-5DE5-5F6B877A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6726-86A1-F488-919C-F90FE1A4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47" y="1995692"/>
            <a:ext cx="5817259" cy="38978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en-US" sz="1800" i="0" u="none" strike="noStrike" baseline="0">
                <a:latin typeface="Proxima Nova"/>
              </a:rPr>
              <a:t>Since the Connecticut Green Bank’s inception through the bipartisan legislation in July 2011, we have mobilized more than </a:t>
            </a:r>
            <a:r>
              <a:rPr lang="en-US" sz="1800" b="1" i="0" u="none" strike="noStrike" baseline="0">
                <a:latin typeface="Proxima Nova"/>
              </a:rPr>
              <a:t>$</a:t>
            </a:r>
            <a:r>
              <a:rPr lang="en-US" sz="1800" b="1">
                <a:latin typeface="Proxima Nova"/>
              </a:rPr>
              <a:t>3.11</a:t>
            </a:r>
            <a:r>
              <a:rPr lang="en-US" sz="1800" b="1" i="0" u="none" strike="noStrike" baseline="0">
                <a:latin typeface="Proxima Nova"/>
              </a:rPr>
              <a:t> billion</a:t>
            </a:r>
            <a:r>
              <a:rPr lang="en-US" sz="1800" i="0" u="none" strike="noStrike" baseline="0">
                <a:latin typeface="Proxima Nova"/>
              </a:rPr>
              <a:t> of investment into the State’s green economy. 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Proxima Nova"/>
              </a:rPr>
              <a:t>To do this, we used $</a:t>
            </a:r>
            <a:r>
              <a:rPr lang="en-US" sz="1800">
                <a:latin typeface="Proxima Nova"/>
              </a:rPr>
              <a:t>463.3</a:t>
            </a:r>
            <a:r>
              <a:rPr lang="en-US" sz="1800" i="0" u="none" strike="noStrike" baseline="0">
                <a:latin typeface="Proxima Nova"/>
              </a:rPr>
              <a:t> million in Green Bank dollars to attract $</a:t>
            </a:r>
            <a:r>
              <a:rPr lang="en-US" sz="1800">
                <a:latin typeface="Proxima Nova"/>
              </a:rPr>
              <a:t>2.65</a:t>
            </a:r>
            <a:r>
              <a:rPr lang="en-US" sz="1800" i="0" u="none" strike="noStrike" baseline="0">
                <a:latin typeface="Proxima Nova"/>
              </a:rPr>
              <a:t> billion in private investment, a leverage ratio of $</a:t>
            </a:r>
            <a:r>
              <a:rPr lang="en-US" sz="1800">
                <a:latin typeface="Proxima Nova"/>
              </a:rPr>
              <a:t>6.70</a:t>
            </a:r>
            <a:r>
              <a:rPr lang="en-US" sz="1800" i="0" u="none" strike="noStrike" baseline="0">
                <a:latin typeface="Proxima Nova"/>
              </a:rPr>
              <a:t> for every $1. The impact of our deployment of renewable energy and energy efficiency to families, businesses, and our communities is shown in terms of:</a:t>
            </a:r>
          </a:p>
          <a:p>
            <a:r>
              <a:rPr lang="en-US" sz="1800" b="1">
                <a:latin typeface="Proxima Nova"/>
                <a:cs typeface="Calibri"/>
              </a:rPr>
              <a:t>Economic Development</a:t>
            </a:r>
          </a:p>
          <a:p>
            <a:r>
              <a:rPr lang="en-US" sz="1800" b="1">
                <a:latin typeface="Proxima Nova"/>
                <a:cs typeface="Calibri"/>
              </a:rPr>
              <a:t>Energy</a:t>
            </a:r>
          </a:p>
          <a:p>
            <a:r>
              <a:rPr lang="en-US" sz="1800" b="1">
                <a:latin typeface="Proxima Nova"/>
                <a:cs typeface="Calibri"/>
              </a:rPr>
              <a:t>Environmental Protection</a:t>
            </a:r>
          </a:p>
          <a:p>
            <a:r>
              <a:rPr lang="en-US" sz="1800" b="1">
                <a:latin typeface="Proxima Nova"/>
                <a:cs typeface="Calibri"/>
              </a:rPr>
              <a:t>Equity</a:t>
            </a:r>
          </a:p>
          <a:p>
            <a:pPr>
              <a:spcAft>
                <a:spcPts val="480"/>
              </a:spcAft>
            </a:pPr>
            <a:endParaRPr lang="en-US" sz="1800">
              <a:latin typeface="Proxima Nov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B0D23-D3AA-5AA9-A920-ADF9A91DEACE}"/>
              </a:ext>
            </a:extLst>
          </p:cNvPr>
          <p:cNvSpPr txBox="1"/>
          <p:nvPr/>
        </p:nvSpPr>
        <p:spPr>
          <a:xfrm>
            <a:off x="666640" y="1317985"/>
            <a:ext cx="802392" cy="523220"/>
          </a:xfrm>
          <a:prstGeom prst="rect">
            <a:avLst/>
          </a:prstGeom>
          <a:solidFill>
            <a:srgbClr val="02813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Proxima Nova"/>
                <a:ea typeface="Calibri"/>
                <a:cs typeface="Calibri"/>
              </a:rPr>
              <a:t>FY12 </a:t>
            </a:r>
          </a:p>
          <a:p>
            <a:r>
              <a:rPr lang="en-US" sz="1400" b="1">
                <a:solidFill>
                  <a:schemeClr val="bg1"/>
                </a:solidFill>
                <a:latin typeface="Proxima Nova"/>
                <a:ea typeface="Calibri"/>
                <a:cs typeface="Calibri"/>
              </a:rPr>
              <a:t>FY25</a:t>
            </a:r>
          </a:p>
        </p:txBody>
      </p:sp>
      <p:pic>
        <p:nvPicPr>
          <p:cNvPr id="2" name="Picture 1" descr="A cartoon of a city&#10;&#10;AI-generated content may be incorrect.">
            <a:extLst>
              <a:ext uri="{FF2B5EF4-FFF2-40B4-BE49-F238E27FC236}">
                <a16:creationId xmlns:a16="http://schemas.microsoft.com/office/drawing/2014/main" id="{E81BCD1D-3F70-6CFE-718F-A4BA8157D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6160" y="1840266"/>
            <a:ext cx="5535989" cy="2852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6E23A-5B4D-2BAB-5CEF-7E4F45C21A6A}"/>
              </a:ext>
            </a:extLst>
          </p:cNvPr>
          <p:cNvSpPr txBox="1"/>
          <p:nvPr/>
        </p:nvSpPr>
        <p:spPr>
          <a:xfrm>
            <a:off x="6392333" y="4750801"/>
            <a:ext cx="5531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5"/>
              </a:rPr>
              <a:t>Video – Click Here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>
                <a:ea typeface="+mn-lt"/>
                <a:cs typeface="+mn-lt"/>
                <a:hlinkClick r:id="rId6"/>
              </a:rPr>
              <a:t>Infographic Fact Sheet – Click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478AB4C4-EF6F-17E8-88D2-AFBA6C3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480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b="1"/>
              <a:t>Economic Development and Energy…</a:t>
            </a:r>
            <a:br>
              <a:rPr lang="en-US"/>
            </a:br>
            <a:r>
              <a:rPr lang="en-US"/>
              <a:t>By the Numbers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2FFB1-A0B1-3704-5DE5-5F6B877A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CE2D03-D2C9-4700-F28F-474C9DD5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4549"/>
            <a:ext cx="11570677" cy="48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5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478AB4C4-EF6F-17E8-88D2-AFBA6C37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480"/>
            <a:ext cx="8305800" cy="930275"/>
          </a:xfrm>
        </p:spPr>
        <p:txBody>
          <a:bodyPr>
            <a:normAutofit fontScale="90000"/>
          </a:bodyPr>
          <a:lstStyle/>
          <a:p>
            <a:r>
              <a:rPr lang="en-US" b="1"/>
              <a:t>…Environmental Protection and Equity</a:t>
            </a:r>
            <a:br>
              <a:rPr lang="en-US"/>
            </a:br>
            <a:r>
              <a:rPr lang="en-US"/>
              <a:t>By the Numbers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2FFB1-A0B1-3704-5DE5-5F6B877A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8C5939-DBA8-40EF-67FD-B28B55FF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68702"/>
            <a:ext cx="10632831" cy="50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DCA4-A3F5-EE25-9009-0C3CFFB4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5F8343B7-206A-2885-5BA3-53063089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>
            <a:normAutofit/>
          </a:bodyPr>
          <a:lstStyle/>
          <a:p>
            <a:r>
              <a:rPr lang="en-US" b="1">
                <a:latin typeface="Proxima Nova"/>
              </a:rPr>
              <a:t>Transparency 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E2164-6C83-D044-2903-AC71F4EF1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4861F-4724-CEB9-0465-9D0F0B07F266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17EC504-23D2-C394-424D-8A6A367B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6" y="1365919"/>
            <a:ext cx="11340915" cy="50467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Board Meetings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open to the public through Secretary of State website, and accessible materials on </a:t>
            </a:r>
            <a:r>
              <a:rPr lang="en-US" sz="2400">
                <a:solidFill>
                  <a:schemeClr val="tx1"/>
                </a:solidFill>
                <a:hlinkClick r:id="rId4"/>
              </a:rPr>
              <a:t>Board</a:t>
            </a:r>
            <a:r>
              <a:rPr lang="en-US" sz="2400">
                <a:solidFill>
                  <a:schemeClr val="tx1"/>
                </a:solidFill>
              </a:rPr>
              <a:t> and </a:t>
            </a:r>
            <a:r>
              <a:rPr lang="en-US" sz="2400">
                <a:solidFill>
                  <a:schemeClr val="tx1"/>
                </a:solidFill>
                <a:hlinkClick r:id="rId5"/>
              </a:rPr>
              <a:t>Committee</a:t>
            </a:r>
            <a:r>
              <a:rPr lang="en-US" sz="2400">
                <a:solidFill>
                  <a:schemeClr val="tx1"/>
                </a:solidFill>
              </a:rPr>
              <a:t> meetings by Green Bank website: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hlinkClick r:id="rId6"/>
              </a:rPr>
              <a:t>Open Connecticut</a:t>
            </a:r>
            <a:r>
              <a:rPr lang="en-US" sz="2400">
                <a:solidFill>
                  <a:schemeClr val="tx1"/>
                </a:solidFill>
                <a:hlinkClick r:id="rId6"/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</a:t>
            </a:r>
            <a:r>
              <a:rPr lang="en-US" sz="2400">
                <a:solidFill>
                  <a:schemeClr val="tx1"/>
                </a:solidFill>
                <a:hlinkClick r:id="rId7"/>
              </a:rPr>
              <a:t>Checkbook</a:t>
            </a:r>
            <a:r>
              <a:rPr lang="en-US" sz="2400">
                <a:solidFill>
                  <a:schemeClr val="tx1"/>
                </a:solidFill>
              </a:rPr>
              <a:t> and </a:t>
            </a:r>
            <a:r>
              <a:rPr lang="en-US" sz="2400">
                <a:solidFill>
                  <a:schemeClr val="tx1"/>
                </a:solidFill>
                <a:hlinkClick r:id="rId8"/>
              </a:rPr>
              <a:t>Payroll</a:t>
            </a:r>
            <a:r>
              <a:rPr lang="en-US" sz="2400">
                <a:solidFill>
                  <a:schemeClr val="tx1"/>
                </a:solidFill>
              </a:rPr>
              <a:t> level transparency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Quarterly Webinars</a:t>
            </a:r>
            <a:r>
              <a:rPr lang="en-US" sz="2400">
                <a:solidFill>
                  <a:schemeClr val="tx1"/>
                </a:solidFill>
              </a:rPr>
              <a:t> – engage 75-100 stakeholders throughout the year in seasonal online webinars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Public Engagement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– participate in legislative and regulatory hearings, community events, and industry gatherings</a:t>
            </a:r>
            <a:endParaRPr lang="en-US" sz="2000" b="1" u="sng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7252D-D3A9-7A02-8DFC-6AAC24183C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18" y="2105578"/>
            <a:ext cx="10707848" cy="1638691"/>
          </a:xfrm>
          <a:prstGeom prst="rect">
            <a:avLst/>
          </a:prstGeom>
        </p:spPr>
      </p:pic>
      <p:pic>
        <p:nvPicPr>
          <p:cNvPr id="5122" name="Picture 2" descr="Connecticut Network (@CTNetworkTV ...">
            <a:extLst>
              <a:ext uri="{FF2B5EF4-FFF2-40B4-BE49-F238E27FC236}">
                <a16:creationId xmlns:a16="http://schemas.microsoft.com/office/drawing/2014/main" id="{1BF7BECB-F93F-E9F4-D90B-3808B3B6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621" y="2419476"/>
            <a:ext cx="1360418" cy="1360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8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3A525-B1E6-9148-51AA-D952F81AA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0">
            <a:extLst>
              <a:ext uri="{FF2B5EF4-FFF2-40B4-BE49-F238E27FC236}">
                <a16:creationId xmlns:a16="http://schemas.microsoft.com/office/drawing/2014/main" id="{BC3CE080-4194-A68F-8B6C-DD186195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4800"/>
            <a:ext cx="9624951" cy="930275"/>
          </a:xfrm>
        </p:spPr>
        <p:txBody>
          <a:bodyPr>
            <a:normAutofit/>
          </a:bodyPr>
          <a:lstStyle/>
          <a:p>
            <a:r>
              <a:rPr lang="en-US" b="1">
                <a:latin typeface="Proxima Nova"/>
              </a:rPr>
              <a:t>Leader of Green Bank Movement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3A5285-AD4F-D2A3-E313-99E2D4B89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312DF6-6962-C574-3784-31B3403499C4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734333B-5F89-37ED-43D1-C23CABA2B25A}"/>
              </a:ext>
            </a:extLst>
          </p:cNvPr>
          <p:cNvGrpSpPr/>
          <p:nvPr/>
        </p:nvGrpSpPr>
        <p:grpSpPr>
          <a:xfrm>
            <a:off x="763514" y="1795417"/>
            <a:ext cx="1748744" cy="2369122"/>
            <a:chOff x="5714397" y="3367338"/>
            <a:chExt cx="1899025" cy="256080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DEFE1C-BC70-F0B4-6C3E-06E49A5C10AB}"/>
                </a:ext>
              </a:extLst>
            </p:cNvPr>
            <p:cNvSpPr/>
            <p:nvPr/>
          </p:nvSpPr>
          <p:spPr>
            <a:xfrm>
              <a:off x="5836226" y="3586686"/>
              <a:ext cx="1655366" cy="1655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09170D-D7DF-FE41-E8BA-5271A238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4397" y="3367338"/>
              <a:ext cx="1899025" cy="256080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AEEDA-092A-B935-BFA2-3DE0648243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728" y="1720352"/>
            <a:ext cx="3618902" cy="36189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4" descr="https://static.hwpi.harvard.edu/files/styles/os_files_medium/public/HKSlogo_ash_RGB.jpg?m=1495212153&amp;itok=eIdEi2Az">
            <a:extLst>
              <a:ext uri="{FF2B5EF4-FFF2-40B4-BE49-F238E27FC236}">
                <a16:creationId xmlns:a16="http://schemas.microsoft.com/office/drawing/2014/main" id="{B28482B1-3D41-E767-16AD-CB59B5E8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14" y="4475499"/>
            <a:ext cx="1748745" cy="5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Greenhouse Gas Reduction Fund is a historic program made possible by  the Inflation Reduction Act. With $27 billion in grant funding, this  program will mobilize billions more in private capital to">
            <a:extLst>
              <a:ext uri="{FF2B5EF4-FFF2-40B4-BE49-F238E27FC236}">
                <a16:creationId xmlns:a16="http://schemas.microsoft.com/office/drawing/2014/main" id="{B1269618-DEA6-7736-4B91-CC90472B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622" y="1720353"/>
            <a:ext cx="3618902" cy="36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035072-4FA2-258C-83D2-C56C37119B17}"/>
              </a:ext>
            </a:extLst>
          </p:cNvPr>
          <p:cNvSpPr txBox="1"/>
          <p:nvPr/>
        </p:nvSpPr>
        <p:spPr>
          <a:xfrm>
            <a:off x="688768" y="5539727"/>
            <a:ext cx="1059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Proxima Nova" panose="02000506030000020004"/>
              </a:rPr>
              <a:t>From the state model to national policy </a:t>
            </a:r>
          </a:p>
        </p:txBody>
      </p:sp>
    </p:spTree>
    <p:extLst>
      <p:ext uri="{BB962C8B-B14F-4D97-AF65-F5344CB8AC3E}">
        <p14:creationId xmlns:p14="http://schemas.microsoft.com/office/powerpoint/2010/main" val="73957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654C-C175-C330-718A-5869E13B3D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52493"/>
            <a:ext cx="8077200" cy="96670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000">
                <a:solidFill>
                  <a:srgbClr val="00833F"/>
                </a:solidFill>
                <a:latin typeface="Proxima Nova"/>
              </a:rPr>
              <a:t>Thank you for serving on the Board!</a:t>
            </a:r>
            <a:endParaRPr lang="en-US" sz="4000">
              <a:solidFill>
                <a:srgbClr val="00833F"/>
              </a:solidFill>
              <a:latin typeface="Proxima Nova" panose="02000506030000020004" pitchFamily="2" charset="0"/>
              <a:cs typeface="Arial"/>
            </a:endParaRPr>
          </a:p>
        </p:txBody>
      </p:sp>
      <p:pic>
        <p:nvPicPr>
          <p:cNvPr id="5" name="Picture 4" descr="A cartoon of a town&#10;&#10;Description automatically generated">
            <a:extLst>
              <a:ext uri="{FF2B5EF4-FFF2-40B4-BE49-F238E27FC236}">
                <a16:creationId xmlns:a16="http://schemas.microsoft.com/office/drawing/2014/main" id="{5EF92323-BDBC-9274-8C37-8544C3B454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1418"/>
            <a:ext cx="12192000" cy="5249548"/>
          </a:xfrm>
          <a:prstGeom prst="rect">
            <a:avLst/>
          </a:prstGeom>
        </p:spPr>
      </p:pic>
      <p:pic>
        <p:nvPicPr>
          <p:cNvPr id="8" name="Picture 7" descr="A colorful arrow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D5E7D272-CB98-3CBC-86AF-95A97B0C0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90524"/>
            <a:ext cx="2023683" cy="13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CE329C-145D-8E38-AE0D-F36DB76DF1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75148"/>
            <a:ext cx="12192000" cy="8138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C7C4CC-8F6A-B5C7-4B87-638C42429D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0200"/>
            <a:ext cx="12192000" cy="8138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542C3-CE86-61AF-9CD2-CCDAF52D7FDA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3B180C46-2F2F-DF62-29B6-6040F536EB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EB6E19"/>
                </a:solidFill>
                <a:latin typeface="Proxima Nova"/>
              </a:rPr>
              <a:t>Board Member Orientation</a:t>
            </a:r>
            <a:br>
              <a:rPr lang="en-US">
                <a:solidFill>
                  <a:srgbClr val="EB6E19"/>
                </a:solidFill>
                <a:latin typeface="Proxima Nova"/>
              </a:rPr>
            </a:br>
            <a:r>
              <a:rPr lang="en-US">
                <a:solidFill>
                  <a:srgbClr val="EB6E19"/>
                </a:solidFill>
                <a:latin typeface="Proxima Nova"/>
              </a:rPr>
              <a:t>Who Are We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327019-9C52-AC75-0776-9EBA7E0CAEB2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BFB29D5-DD85-DB7A-B4E1-744EAD9FD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vision and a green field&#10;&#10;Description automatically generated with medium confidence">
            <a:extLst>
              <a:ext uri="{FF2B5EF4-FFF2-40B4-BE49-F238E27FC236}">
                <a16:creationId xmlns:a16="http://schemas.microsoft.com/office/drawing/2014/main" id="{018A4058-850C-46E0-CA52-E27B0775F8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DCE8D5-6756-CB5A-A796-C30C68E6512D}"/>
              </a:ext>
            </a:extLst>
          </p:cNvPr>
          <p:cNvSpPr/>
          <p:nvPr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65CEF0-EDD1-6CE6-319F-642F2909A525}"/>
              </a:ext>
            </a:extLst>
          </p:cNvPr>
          <p:cNvSpPr txBox="1">
            <a:spLocks/>
          </p:cNvSpPr>
          <p:nvPr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2025 CT Green Bank.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1812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6BA38-38ED-058C-79C4-040C8A1E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B88E98-7562-1E77-6071-D0AB985553F9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F8BC84-ECB5-F5FE-BEDB-0222057DDACE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CC4268F-AF2F-F2D8-275B-3F5D6CA52C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9D7A0C34-4A6B-6C70-7086-CC7AE68B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Connecticut Green Bank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About Us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B0DB02-D9B0-1A9A-AA6E-452DDCE2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6" y="1484672"/>
            <a:ext cx="11340915" cy="47686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Quasi-Public Organization</a:t>
            </a:r>
            <a:r>
              <a:rPr lang="en-US" sz="2400">
                <a:solidFill>
                  <a:schemeClr val="tx1"/>
                </a:solidFill>
              </a:rPr>
              <a:t> – created through Section 99 of Public Act 11-80 (i.e., </a:t>
            </a:r>
            <a:r>
              <a:rPr lang="en-US" sz="2400">
                <a:solidFill>
                  <a:schemeClr val="tx1"/>
                </a:solidFill>
                <a:hlinkClick r:id="rId4"/>
              </a:rPr>
              <a:t>CGS 16-245n</a:t>
            </a:r>
            <a:r>
              <a:rPr lang="en-US" sz="2400">
                <a:solidFill>
                  <a:schemeClr val="tx1"/>
                </a:solidFill>
              </a:rPr>
              <a:t>), and the successor to the Connecticut Clean Energy Fund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Focus</a:t>
            </a:r>
            <a:r>
              <a:rPr lang="en-US" sz="2400">
                <a:solidFill>
                  <a:schemeClr val="tx1"/>
                </a:solidFill>
              </a:rPr>
              <a:t> – finance “clean energy” (e.g., renewable energy, energy efficiency, electric vehicles) and “environmental infrastructure” (e.g., climate adaptation and resilience, land conservation, agriculture, waste and recycling, etc.) projects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u="sn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</a:rPr>
              <a:t>Revenues</a:t>
            </a:r>
            <a:r>
              <a:rPr lang="en-US" sz="2400">
                <a:solidFill>
                  <a:schemeClr val="tx1"/>
                </a:solidFill>
              </a:rPr>
              <a:t> – from a variety of sources, including: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u="sng">
                <a:solidFill>
                  <a:schemeClr val="tx1"/>
                </a:solidFill>
              </a:rPr>
              <a:t>Public Revenues </a:t>
            </a:r>
            <a:r>
              <a:rPr lang="en-US" sz="2000">
                <a:solidFill>
                  <a:schemeClr val="tx1"/>
                </a:solidFill>
              </a:rPr>
              <a:t>– Clean Energy Fund (“CEF”) is a $0.001/kWh surcharge on electric bills (i.e., System Benefit Fund), which is about $7-$10 per family per year, and generates $25MM; and Regional Greenhouse Gas Initiative (“RGGI”) allowance proceeds up to $5.2MM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80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u="sng">
                <a:solidFill>
                  <a:schemeClr val="tx1"/>
                </a:solidFill>
              </a:rPr>
              <a:t>Earned Revenues</a:t>
            </a:r>
            <a:r>
              <a:rPr lang="en-US" sz="2000">
                <a:solidFill>
                  <a:schemeClr val="tx1"/>
                </a:solidFill>
              </a:rPr>
              <a:t> – interest income from investments; Renewable Energy Credit (“REC”) sales; program cost recovery (i.e. Energy Storage Solutions (“ESS”)); federal grants and loans (e.g., GGRF from EPA, RESP from USDA); and other sources</a:t>
            </a:r>
            <a:endParaRPr lang="en-US" sz="2000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35B2B-0D53-9178-AD57-2B38C56A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D7293C-8A95-CA5D-18BE-113B9E02A73B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B709E4-DAB0-800C-24D4-F057F2EFA1B8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5C70F3E-AD6B-AA46-1136-C181519021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9A11187C-F577-C0E2-42BF-8B45BD21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Connecticut Green Bank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Board of Directors</a:t>
            </a:r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1FB987-5473-E997-3413-64A7B6F48998}"/>
              </a:ext>
            </a:extLst>
          </p:cNvPr>
          <p:cNvCxnSpPr>
            <a:cxnSpLocks/>
          </p:cNvCxnSpPr>
          <p:nvPr/>
        </p:nvCxnSpPr>
        <p:spPr>
          <a:xfrm>
            <a:off x="1743456" y="2140286"/>
            <a:ext cx="3919925" cy="71972"/>
          </a:xfrm>
          <a:prstGeom prst="line">
            <a:avLst/>
          </a:prstGeom>
          <a:noFill/>
          <a:ln w="28575" cap="flat" cmpd="sng" algn="ctr">
            <a:solidFill>
              <a:srgbClr val="089948"/>
            </a:solidFill>
            <a:prstDash val="solid"/>
          </a:ln>
          <a:effectLst/>
        </p:spPr>
      </p:cxn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EBCFE44-A355-6A0E-4089-F84CE1FD6F0E}"/>
              </a:ext>
            </a:extLst>
          </p:cNvPr>
          <p:cNvSpPr/>
          <p:nvPr/>
        </p:nvSpPr>
        <p:spPr>
          <a:xfrm>
            <a:off x="3052619" y="1654709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Rounded Rectangle 14">
            <a:extLst>
              <a:ext uri="{FF2B5EF4-FFF2-40B4-BE49-F238E27FC236}">
                <a16:creationId xmlns:a16="http://schemas.microsoft.com/office/drawing/2014/main" id="{AF89B02A-608B-A8BC-5706-A1A77D9D7376}"/>
              </a:ext>
            </a:extLst>
          </p:cNvPr>
          <p:cNvSpPr/>
          <p:nvPr/>
        </p:nvSpPr>
        <p:spPr>
          <a:xfrm>
            <a:off x="284835" y="5285536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0" name="Group 7">
            <a:extLst>
              <a:ext uri="{FF2B5EF4-FFF2-40B4-BE49-F238E27FC236}">
                <a16:creationId xmlns:a16="http://schemas.microsoft.com/office/drawing/2014/main" id="{985A82E1-388A-F353-1F06-BA7E68AEB070}"/>
              </a:ext>
            </a:extLst>
          </p:cNvPr>
          <p:cNvGrpSpPr/>
          <p:nvPr/>
        </p:nvGrpSpPr>
        <p:grpSpPr>
          <a:xfrm>
            <a:off x="422839" y="5406768"/>
            <a:ext cx="1371600" cy="848223"/>
            <a:chOff x="2448520" y="1393439"/>
            <a:chExt cx="1348829" cy="856506"/>
          </a:xfrm>
        </p:grpSpPr>
        <p:sp>
          <p:nvSpPr>
            <p:cNvPr id="91" name="Rounded Rectangle 16">
              <a:extLst>
                <a:ext uri="{FF2B5EF4-FFF2-40B4-BE49-F238E27FC236}">
                  <a16:creationId xmlns:a16="http://schemas.microsoft.com/office/drawing/2014/main" id="{2A415A26-D932-8AD3-5570-A5D01729179A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ounded Rectangle 5">
              <a:extLst>
                <a:ext uri="{FF2B5EF4-FFF2-40B4-BE49-F238E27FC236}">
                  <a16:creationId xmlns:a16="http://schemas.microsoft.com/office/drawing/2014/main" id="{E1086768-F78F-2D61-E9ED-825F728DAF3B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Lisa Shanahan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Town of Norwalk</a:t>
              </a:r>
            </a:p>
          </p:txBody>
        </p:sp>
      </p:grpSp>
      <p:sp>
        <p:nvSpPr>
          <p:cNvPr id="93" name="Rounded Rectangle 18">
            <a:extLst>
              <a:ext uri="{FF2B5EF4-FFF2-40B4-BE49-F238E27FC236}">
                <a16:creationId xmlns:a16="http://schemas.microsoft.com/office/drawing/2014/main" id="{A8C2245F-3F9C-8A82-A31D-45CED0CB775F}"/>
              </a:ext>
            </a:extLst>
          </p:cNvPr>
          <p:cNvSpPr/>
          <p:nvPr/>
        </p:nvSpPr>
        <p:spPr>
          <a:xfrm>
            <a:off x="5884421" y="4150501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68976EC-475F-8AA9-64F7-6B9086AFC8E9}"/>
              </a:ext>
            </a:extLst>
          </p:cNvPr>
          <p:cNvSpPr txBox="1"/>
          <p:nvPr/>
        </p:nvSpPr>
        <p:spPr>
          <a:xfrm>
            <a:off x="266668" y="1207602"/>
            <a:ext cx="828565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Directors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CC85C2-F9D4-550D-2D05-7DF463919663}"/>
              </a:ext>
            </a:extLst>
          </p:cNvPr>
          <p:cNvSpPr txBox="1"/>
          <p:nvPr/>
        </p:nvSpPr>
        <p:spPr>
          <a:xfrm>
            <a:off x="9349653" y="1219200"/>
            <a:ext cx="250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Committee Chairs</a:t>
            </a:r>
          </a:p>
        </p:txBody>
      </p:sp>
      <p:sp>
        <p:nvSpPr>
          <p:cNvPr id="96" name="Rounded Rectangle 18">
            <a:extLst>
              <a:ext uri="{FF2B5EF4-FFF2-40B4-BE49-F238E27FC236}">
                <a16:creationId xmlns:a16="http://schemas.microsoft.com/office/drawing/2014/main" id="{C22DFD5B-EA42-4C53-9256-E4719691C5E7}"/>
              </a:ext>
            </a:extLst>
          </p:cNvPr>
          <p:cNvSpPr/>
          <p:nvPr/>
        </p:nvSpPr>
        <p:spPr>
          <a:xfrm>
            <a:off x="3052619" y="5312823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7" name="Group 7">
            <a:extLst>
              <a:ext uri="{FF2B5EF4-FFF2-40B4-BE49-F238E27FC236}">
                <a16:creationId xmlns:a16="http://schemas.microsoft.com/office/drawing/2014/main" id="{2A7F0E34-B3DE-AD1C-F13E-4D825621110E}"/>
              </a:ext>
            </a:extLst>
          </p:cNvPr>
          <p:cNvGrpSpPr/>
          <p:nvPr/>
        </p:nvGrpSpPr>
        <p:grpSpPr>
          <a:xfrm>
            <a:off x="3180375" y="5420190"/>
            <a:ext cx="1371600" cy="848223"/>
            <a:chOff x="2448520" y="1393439"/>
            <a:chExt cx="1348829" cy="856506"/>
          </a:xfrm>
        </p:grpSpPr>
        <p:sp>
          <p:nvSpPr>
            <p:cNvPr id="98" name="Rounded Rectangle 12">
              <a:extLst>
                <a:ext uri="{FF2B5EF4-FFF2-40B4-BE49-F238E27FC236}">
                  <a16:creationId xmlns:a16="http://schemas.microsoft.com/office/drawing/2014/main" id="{CA361067-D4E1-906A-CC61-3165A382E665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id="{DFCE56B8-25D4-ED01-C1D3-DDCFF8F6CD76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Brenda Watson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Hartford Partnership</a:t>
              </a:r>
            </a:p>
          </p:txBody>
        </p:sp>
      </p:grpSp>
      <p:sp>
        <p:nvSpPr>
          <p:cNvPr id="100" name="Rounded Rectangle 14">
            <a:extLst>
              <a:ext uri="{FF2B5EF4-FFF2-40B4-BE49-F238E27FC236}">
                <a16:creationId xmlns:a16="http://schemas.microsoft.com/office/drawing/2014/main" id="{64D20C55-7B17-0E9E-9CAA-7479A23394E3}"/>
              </a:ext>
            </a:extLst>
          </p:cNvPr>
          <p:cNvSpPr/>
          <p:nvPr/>
        </p:nvSpPr>
        <p:spPr>
          <a:xfrm>
            <a:off x="5905178" y="2837425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Rounded Rectangle 18">
            <a:extLst>
              <a:ext uri="{FF2B5EF4-FFF2-40B4-BE49-F238E27FC236}">
                <a16:creationId xmlns:a16="http://schemas.microsoft.com/office/drawing/2014/main" id="{754C576A-D950-7613-B9C6-626F61A8F168}"/>
              </a:ext>
            </a:extLst>
          </p:cNvPr>
          <p:cNvSpPr/>
          <p:nvPr/>
        </p:nvSpPr>
        <p:spPr>
          <a:xfrm>
            <a:off x="5874449" y="1636208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25E2D0-607C-DBC7-F0B6-1CE84CB61A2D}"/>
              </a:ext>
            </a:extLst>
          </p:cNvPr>
          <p:cNvCxnSpPr>
            <a:cxnSpLocks/>
          </p:cNvCxnSpPr>
          <p:nvPr/>
        </p:nvCxnSpPr>
        <p:spPr>
          <a:xfrm>
            <a:off x="10713198" y="2715215"/>
            <a:ext cx="10452" cy="2743758"/>
          </a:xfrm>
          <a:prstGeom prst="line">
            <a:avLst/>
          </a:prstGeom>
          <a:noFill/>
          <a:ln w="28575" cap="flat" cmpd="sng" algn="ctr">
            <a:solidFill>
              <a:srgbClr val="089948"/>
            </a:solidFill>
            <a:prstDash val="solid"/>
          </a:ln>
          <a:effectLst/>
        </p:spPr>
      </p:cxnSp>
      <p:sp>
        <p:nvSpPr>
          <p:cNvPr id="103" name="Rounded Rectangle 22">
            <a:extLst>
              <a:ext uri="{FF2B5EF4-FFF2-40B4-BE49-F238E27FC236}">
                <a16:creationId xmlns:a16="http://schemas.microsoft.com/office/drawing/2014/main" id="{F24C1AD2-F95F-00C2-659A-CE430DCFF2C4}"/>
              </a:ext>
            </a:extLst>
          </p:cNvPr>
          <p:cNvSpPr/>
          <p:nvPr/>
        </p:nvSpPr>
        <p:spPr>
          <a:xfrm>
            <a:off x="9906826" y="4078748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Rounded Rectangle 23">
            <a:extLst>
              <a:ext uri="{FF2B5EF4-FFF2-40B4-BE49-F238E27FC236}">
                <a16:creationId xmlns:a16="http://schemas.microsoft.com/office/drawing/2014/main" id="{4FE811DD-5F50-7CE0-D1DB-252021F926A9}"/>
              </a:ext>
            </a:extLst>
          </p:cNvPr>
          <p:cNvSpPr/>
          <p:nvPr/>
        </p:nvSpPr>
        <p:spPr>
          <a:xfrm>
            <a:off x="9934849" y="2912500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" name="Group 7">
            <a:extLst>
              <a:ext uri="{FF2B5EF4-FFF2-40B4-BE49-F238E27FC236}">
                <a16:creationId xmlns:a16="http://schemas.microsoft.com/office/drawing/2014/main" id="{55DB0EC6-30ED-00E3-49CC-BC0B603F5C5A}"/>
              </a:ext>
            </a:extLst>
          </p:cNvPr>
          <p:cNvGrpSpPr/>
          <p:nvPr/>
        </p:nvGrpSpPr>
        <p:grpSpPr>
          <a:xfrm>
            <a:off x="10043697" y="2996755"/>
            <a:ext cx="1402192" cy="848223"/>
            <a:chOff x="2418436" y="1393439"/>
            <a:chExt cx="1378913" cy="856506"/>
          </a:xfrm>
        </p:grpSpPr>
        <p:sp>
          <p:nvSpPr>
            <p:cNvPr id="106" name="Rounded Rectangle 25">
              <a:extLst>
                <a:ext uri="{FF2B5EF4-FFF2-40B4-BE49-F238E27FC236}">
                  <a16:creationId xmlns:a16="http://schemas.microsoft.com/office/drawing/2014/main" id="{D72AE575-3EC4-4E9B-E2FF-F4C07CBD0C6B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ounded Rectangle 5">
              <a:extLst>
                <a:ext uri="{FF2B5EF4-FFF2-40B4-BE49-F238E27FC236}">
                  <a16:creationId xmlns:a16="http://schemas.microsoft.com/office/drawing/2014/main" id="{CFAB87B7-F5C3-864E-2B8C-3721F60A1E91}"/>
                </a:ext>
              </a:extLst>
            </p:cNvPr>
            <p:cNvSpPr/>
            <p:nvPr/>
          </p:nvSpPr>
          <p:spPr>
            <a:xfrm>
              <a:off x="2418436" y="1418525"/>
              <a:ext cx="1353828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BO&amp;C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John 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Harrity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Connecticut Roundtable on Climate and Jobs</a:t>
              </a:r>
            </a:p>
          </p:txBody>
        </p:sp>
      </p:grpSp>
      <p:sp>
        <p:nvSpPr>
          <p:cNvPr id="108" name="Rounded Rectangle 29">
            <a:extLst>
              <a:ext uri="{FF2B5EF4-FFF2-40B4-BE49-F238E27FC236}">
                <a16:creationId xmlns:a16="http://schemas.microsoft.com/office/drawing/2014/main" id="{6503574E-EA2B-0B5F-A039-92F5358EB85D}"/>
              </a:ext>
            </a:extLst>
          </p:cNvPr>
          <p:cNvSpPr/>
          <p:nvPr/>
        </p:nvSpPr>
        <p:spPr>
          <a:xfrm>
            <a:off x="9932457" y="1714362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9" name="Group 7">
            <a:extLst>
              <a:ext uri="{FF2B5EF4-FFF2-40B4-BE49-F238E27FC236}">
                <a16:creationId xmlns:a16="http://schemas.microsoft.com/office/drawing/2014/main" id="{42017E8B-47B1-A1EF-83A9-AAC67DA7BC50}"/>
              </a:ext>
            </a:extLst>
          </p:cNvPr>
          <p:cNvGrpSpPr/>
          <p:nvPr/>
        </p:nvGrpSpPr>
        <p:grpSpPr>
          <a:xfrm>
            <a:off x="10074289" y="4252839"/>
            <a:ext cx="1371600" cy="848223"/>
            <a:chOff x="2448520" y="1393439"/>
            <a:chExt cx="1348829" cy="856506"/>
          </a:xfrm>
        </p:grpSpPr>
        <p:sp>
          <p:nvSpPr>
            <p:cNvPr id="110" name="Rounded Rectangle 31">
              <a:extLst>
                <a:ext uri="{FF2B5EF4-FFF2-40B4-BE49-F238E27FC236}">
                  <a16:creationId xmlns:a16="http://schemas.microsoft.com/office/drawing/2014/main" id="{F86FA979-D8F0-8E8F-51E6-E32D36100E9D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ounded Rectangle 5">
              <a:extLst>
                <a:ext uri="{FF2B5EF4-FFF2-40B4-BE49-F238E27FC236}">
                  <a16:creationId xmlns:a16="http://schemas.microsoft.com/office/drawing/2014/main" id="{2748A56B-9290-08CA-B9E7-8F7CA6016DBD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Deployment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Joe DeNicola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DEEP</a:t>
              </a:r>
            </a:p>
          </p:txBody>
        </p:sp>
      </p:grpSp>
      <p:grpSp>
        <p:nvGrpSpPr>
          <p:cNvPr id="112" name="Group 7">
            <a:extLst>
              <a:ext uri="{FF2B5EF4-FFF2-40B4-BE49-F238E27FC236}">
                <a16:creationId xmlns:a16="http://schemas.microsoft.com/office/drawing/2014/main" id="{AFE20AF6-DEB2-B338-65DB-B4D2482AD51E}"/>
              </a:ext>
            </a:extLst>
          </p:cNvPr>
          <p:cNvGrpSpPr/>
          <p:nvPr/>
        </p:nvGrpSpPr>
        <p:grpSpPr>
          <a:xfrm>
            <a:off x="10084857" y="1854698"/>
            <a:ext cx="1371600" cy="848223"/>
            <a:chOff x="2448519" y="1393439"/>
            <a:chExt cx="1348829" cy="856506"/>
          </a:xfrm>
        </p:grpSpPr>
        <p:sp>
          <p:nvSpPr>
            <p:cNvPr id="113" name="Rounded Rectangle 37">
              <a:extLst>
                <a:ext uri="{FF2B5EF4-FFF2-40B4-BE49-F238E27FC236}">
                  <a16:creationId xmlns:a16="http://schemas.microsoft.com/office/drawing/2014/main" id="{7EA6E50E-2ED2-4B89-A96E-3F4ED7A70959}"/>
                </a:ext>
              </a:extLst>
            </p:cNvPr>
            <p:cNvSpPr/>
            <p:nvPr/>
          </p:nvSpPr>
          <p:spPr>
            <a:xfrm>
              <a:off x="2448519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ounded Rectangle 5">
              <a:extLst>
                <a:ext uri="{FF2B5EF4-FFF2-40B4-BE49-F238E27FC236}">
                  <a16:creationId xmlns:a16="http://schemas.microsoft.com/office/drawing/2014/main" id="{89A3B4E3-50E3-12D2-4FA9-5062235EE63D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AC&amp;G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Tom Flynn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Coral Drive Partners</a:t>
              </a:r>
            </a:p>
          </p:txBody>
        </p:sp>
      </p:grpSp>
      <p:sp>
        <p:nvSpPr>
          <p:cNvPr id="115" name="Rounded Rectangle 41">
            <a:extLst>
              <a:ext uri="{FF2B5EF4-FFF2-40B4-BE49-F238E27FC236}">
                <a16:creationId xmlns:a16="http://schemas.microsoft.com/office/drawing/2014/main" id="{1AB2C858-4AEB-CD45-1D54-BE4E556030C9}"/>
              </a:ext>
            </a:extLst>
          </p:cNvPr>
          <p:cNvSpPr/>
          <p:nvPr/>
        </p:nvSpPr>
        <p:spPr>
          <a:xfrm>
            <a:off x="9954274" y="5338301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6" name="Group 7">
            <a:extLst>
              <a:ext uri="{FF2B5EF4-FFF2-40B4-BE49-F238E27FC236}">
                <a16:creationId xmlns:a16="http://schemas.microsoft.com/office/drawing/2014/main" id="{B4D07B5F-8C89-218E-3A65-49289F7843D8}"/>
              </a:ext>
            </a:extLst>
          </p:cNvPr>
          <p:cNvGrpSpPr/>
          <p:nvPr/>
        </p:nvGrpSpPr>
        <p:grpSpPr>
          <a:xfrm>
            <a:off x="10106674" y="5478637"/>
            <a:ext cx="1371600" cy="848223"/>
            <a:chOff x="2448519" y="1393439"/>
            <a:chExt cx="1348829" cy="856506"/>
          </a:xfrm>
        </p:grpSpPr>
        <p:sp>
          <p:nvSpPr>
            <p:cNvPr id="117" name="Rounded Rectangle 43">
              <a:extLst>
                <a:ext uri="{FF2B5EF4-FFF2-40B4-BE49-F238E27FC236}">
                  <a16:creationId xmlns:a16="http://schemas.microsoft.com/office/drawing/2014/main" id="{411B6D7C-B861-C6F9-A9E2-9F1BFD3EDAAB}"/>
                </a:ext>
              </a:extLst>
            </p:cNvPr>
            <p:cNvSpPr/>
            <p:nvPr/>
          </p:nvSpPr>
          <p:spPr>
            <a:xfrm>
              <a:off x="2448519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ounded Rectangle 5">
              <a:extLst>
                <a:ext uri="{FF2B5EF4-FFF2-40B4-BE49-F238E27FC236}">
                  <a16:creationId xmlns:a16="http://schemas.microsoft.com/office/drawing/2014/main" id="{F786FD9C-953C-7148-B281-34414D4A32E5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Joint CEEF-CGB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Brenda Watson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Hartford Partnership</a:t>
              </a:r>
            </a:p>
          </p:txBody>
        </p:sp>
      </p:grpSp>
      <p:sp>
        <p:nvSpPr>
          <p:cNvPr id="120" name="Rounded Rectangle 18">
            <a:extLst>
              <a:ext uri="{FF2B5EF4-FFF2-40B4-BE49-F238E27FC236}">
                <a16:creationId xmlns:a16="http://schemas.microsoft.com/office/drawing/2014/main" id="{A875E4DC-9DE4-0CB1-9865-2E29A2569EFE}"/>
              </a:ext>
            </a:extLst>
          </p:cNvPr>
          <p:cNvSpPr/>
          <p:nvPr/>
        </p:nvSpPr>
        <p:spPr>
          <a:xfrm>
            <a:off x="266668" y="4066224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Rounded Rectangle 18">
            <a:extLst>
              <a:ext uri="{FF2B5EF4-FFF2-40B4-BE49-F238E27FC236}">
                <a16:creationId xmlns:a16="http://schemas.microsoft.com/office/drawing/2014/main" id="{E3B6A788-D2E5-79D8-A518-D24938DA9B9E}"/>
              </a:ext>
            </a:extLst>
          </p:cNvPr>
          <p:cNvSpPr/>
          <p:nvPr/>
        </p:nvSpPr>
        <p:spPr>
          <a:xfrm>
            <a:off x="3066101" y="2912288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Rounded Rectangle 18">
            <a:extLst>
              <a:ext uri="{FF2B5EF4-FFF2-40B4-BE49-F238E27FC236}">
                <a16:creationId xmlns:a16="http://schemas.microsoft.com/office/drawing/2014/main" id="{CE9016C8-8C77-B336-642E-BA9C4997A884}"/>
              </a:ext>
            </a:extLst>
          </p:cNvPr>
          <p:cNvSpPr/>
          <p:nvPr/>
        </p:nvSpPr>
        <p:spPr>
          <a:xfrm>
            <a:off x="3054818" y="4126004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6" name="Group 7">
            <a:extLst>
              <a:ext uri="{FF2B5EF4-FFF2-40B4-BE49-F238E27FC236}">
                <a16:creationId xmlns:a16="http://schemas.microsoft.com/office/drawing/2014/main" id="{D88158C0-9C71-9F41-B9BB-F8311A4199E1}"/>
              </a:ext>
            </a:extLst>
          </p:cNvPr>
          <p:cNvGrpSpPr/>
          <p:nvPr/>
        </p:nvGrpSpPr>
        <p:grpSpPr>
          <a:xfrm>
            <a:off x="3208190" y="1798697"/>
            <a:ext cx="1371600" cy="848223"/>
            <a:chOff x="2448520" y="1393439"/>
            <a:chExt cx="1348829" cy="856506"/>
          </a:xfrm>
        </p:grpSpPr>
        <p:sp>
          <p:nvSpPr>
            <p:cNvPr id="127" name="Rounded Rectangle 20">
              <a:extLst>
                <a:ext uri="{FF2B5EF4-FFF2-40B4-BE49-F238E27FC236}">
                  <a16:creationId xmlns:a16="http://schemas.microsoft.com/office/drawing/2014/main" id="{2DA5244E-3CD6-ECB8-29B4-3FF30390CF66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alpha val="90000"/>
              </a:scheme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ounded Rectangle 5">
              <a:extLst>
                <a:ext uri="{FF2B5EF4-FFF2-40B4-BE49-F238E27FC236}">
                  <a16:creationId xmlns:a16="http://schemas.microsoft.com/office/drawing/2014/main" id="{FFDE49FF-85E2-194F-DEB0-C7B919E6F319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 Chair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schemeClr val="bg1"/>
                  </a:solidFill>
                  <a:latin typeface="Calibri"/>
                </a:rPr>
                <a:t>Joe DeNicola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DEEP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>
                  <a:solidFill>
                    <a:schemeClr val="bg1"/>
                  </a:solidFill>
                  <a:latin typeface="Calibri"/>
                </a:rPr>
                <a:t>(ex-officio)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9" name="Group 7">
            <a:extLst>
              <a:ext uri="{FF2B5EF4-FFF2-40B4-BE49-F238E27FC236}">
                <a16:creationId xmlns:a16="http://schemas.microsoft.com/office/drawing/2014/main" id="{05315852-F966-2F7D-4852-A5D1AAED3186}"/>
              </a:ext>
            </a:extLst>
          </p:cNvPr>
          <p:cNvGrpSpPr/>
          <p:nvPr/>
        </p:nvGrpSpPr>
        <p:grpSpPr>
          <a:xfrm>
            <a:off x="3208034" y="4244505"/>
            <a:ext cx="1371600" cy="848223"/>
            <a:chOff x="2448520" y="1393439"/>
            <a:chExt cx="1348829" cy="856506"/>
          </a:xfrm>
        </p:grpSpPr>
        <p:sp>
          <p:nvSpPr>
            <p:cNvPr id="130" name="Rounded Rectangle 20">
              <a:extLst>
                <a:ext uri="{FF2B5EF4-FFF2-40B4-BE49-F238E27FC236}">
                  <a16:creationId xmlns:a16="http://schemas.microsoft.com/office/drawing/2014/main" id="{96D7BD57-F348-5CD1-A6BD-2BEE91D62799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ounded Rectangle 5">
              <a:extLst>
                <a:ext uri="{FF2B5EF4-FFF2-40B4-BE49-F238E27FC236}">
                  <a16:creationId xmlns:a16="http://schemas.microsoft.com/office/drawing/2014/main" id="{C2BB1BF8-2B97-321C-58F0-6CBF865F9BDA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 Mooers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Treasurer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(ex-officio)</a:t>
              </a:r>
            </a:p>
          </p:txBody>
        </p:sp>
      </p:grpSp>
      <p:grpSp>
        <p:nvGrpSpPr>
          <p:cNvPr id="132" name="Group 7">
            <a:extLst>
              <a:ext uri="{FF2B5EF4-FFF2-40B4-BE49-F238E27FC236}">
                <a16:creationId xmlns:a16="http://schemas.microsoft.com/office/drawing/2014/main" id="{FB66B56F-43AF-1B0B-AB30-A209956A074F}"/>
              </a:ext>
            </a:extLst>
          </p:cNvPr>
          <p:cNvGrpSpPr/>
          <p:nvPr/>
        </p:nvGrpSpPr>
        <p:grpSpPr>
          <a:xfrm>
            <a:off x="416601" y="4198822"/>
            <a:ext cx="1379010" cy="848223"/>
            <a:chOff x="2441233" y="1393439"/>
            <a:chExt cx="1356116" cy="856506"/>
          </a:xfrm>
        </p:grpSpPr>
        <p:sp>
          <p:nvSpPr>
            <p:cNvPr id="133" name="Rounded Rectangle 20">
              <a:extLst>
                <a:ext uri="{FF2B5EF4-FFF2-40B4-BE49-F238E27FC236}">
                  <a16:creationId xmlns:a16="http://schemas.microsoft.com/office/drawing/2014/main" id="{A48EBACC-2F47-0BE4-4855-6ED7A9FD87D6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ounded Rectangle 5">
              <a:extLst>
                <a:ext uri="{FF2B5EF4-FFF2-40B4-BE49-F238E27FC236}">
                  <a16:creationId xmlns:a16="http://schemas.microsoft.com/office/drawing/2014/main" id="{F7CA080B-2487-0172-3166-31A91BCAC764}"/>
                </a:ext>
              </a:extLst>
            </p:cNvPr>
            <p:cNvSpPr/>
            <p:nvPr/>
          </p:nvSpPr>
          <p:spPr>
            <a:xfrm>
              <a:off x="2441233" y="1418525"/>
              <a:ext cx="1331030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John 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Harrity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Connecticut Roundtable on Climate and Jobs</a:t>
              </a:r>
            </a:p>
          </p:txBody>
        </p:sp>
      </p:grpSp>
      <p:grpSp>
        <p:nvGrpSpPr>
          <p:cNvPr id="135" name="Group 7">
            <a:extLst>
              <a:ext uri="{FF2B5EF4-FFF2-40B4-BE49-F238E27FC236}">
                <a16:creationId xmlns:a16="http://schemas.microsoft.com/office/drawing/2014/main" id="{F992B493-38C5-8486-EB58-CD1B171B62DF}"/>
              </a:ext>
            </a:extLst>
          </p:cNvPr>
          <p:cNvGrpSpPr/>
          <p:nvPr/>
        </p:nvGrpSpPr>
        <p:grpSpPr>
          <a:xfrm>
            <a:off x="6020894" y="4257640"/>
            <a:ext cx="1371600" cy="848223"/>
            <a:chOff x="2448520" y="1393439"/>
            <a:chExt cx="1348829" cy="856506"/>
          </a:xfrm>
        </p:grpSpPr>
        <p:sp>
          <p:nvSpPr>
            <p:cNvPr id="136" name="Rounded Rectangle 12">
              <a:extLst>
                <a:ext uri="{FF2B5EF4-FFF2-40B4-BE49-F238E27FC236}">
                  <a16:creationId xmlns:a16="http://schemas.microsoft.com/office/drawing/2014/main" id="{15DC04B2-E11D-FA91-9CAC-64939D7124EF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ounded Rectangle 5">
              <a:extLst>
                <a:ext uri="{FF2B5EF4-FFF2-40B4-BE49-F238E27FC236}">
                  <a16:creationId xmlns:a16="http://schemas.microsoft.com/office/drawing/2014/main" id="{D2417D2E-C834-85E7-5285-F9EE3C99E171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Allison Pincus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DECD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(ex-officio)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8" name="Rounded Rectangle 10">
            <a:extLst>
              <a:ext uri="{FF2B5EF4-FFF2-40B4-BE49-F238E27FC236}">
                <a16:creationId xmlns:a16="http://schemas.microsoft.com/office/drawing/2014/main" id="{8E9094E8-589E-8525-ECBE-A28071DBBD2F}"/>
              </a:ext>
            </a:extLst>
          </p:cNvPr>
          <p:cNvSpPr/>
          <p:nvPr/>
        </p:nvSpPr>
        <p:spPr>
          <a:xfrm>
            <a:off x="274842" y="1636208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Rounded Rectangle 20">
            <a:extLst>
              <a:ext uri="{FF2B5EF4-FFF2-40B4-BE49-F238E27FC236}">
                <a16:creationId xmlns:a16="http://schemas.microsoft.com/office/drawing/2014/main" id="{7C4659F8-311D-B3F4-705C-7A27D3446E16}"/>
              </a:ext>
            </a:extLst>
          </p:cNvPr>
          <p:cNvSpPr/>
          <p:nvPr/>
        </p:nvSpPr>
        <p:spPr>
          <a:xfrm>
            <a:off x="421935" y="1797631"/>
            <a:ext cx="1371600" cy="848223"/>
          </a:xfrm>
          <a:prstGeom prst="roundRect">
            <a:avLst>
              <a:gd name="adj" fmla="val 10000"/>
            </a:avLst>
          </a:prstGeom>
          <a:solidFill>
            <a:srgbClr val="70AD47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Rounded Rectangle 5">
            <a:extLst>
              <a:ext uri="{FF2B5EF4-FFF2-40B4-BE49-F238E27FC236}">
                <a16:creationId xmlns:a16="http://schemas.microsoft.com/office/drawing/2014/main" id="{5AA4C37F-494F-FC76-9817-E7AC3BB2E465}"/>
              </a:ext>
            </a:extLst>
          </p:cNvPr>
          <p:cNvSpPr/>
          <p:nvPr/>
        </p:nvSpPr>
        <p:spPr>
          <a:xfrm>
            <a:off x="433348" y="1811937"/>
            <a:ext cx="1320581" cy="7985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0" rIns="53340" bIns="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Lonnie Reed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Former State Rep.</a:t>
            </a:r>
          </a:p>
        </p:txBody>
      </p:sp>
      <p:grpSp>
        <p:nvGrpSpPr>
          <p:cNvPr id="141" name="Group 7">
            <a:extLst>
              <a:ext uri="{FF2B5EF4-FFF2-40B4-BE49-F238E27FC236}">
                <a16:creationId xmlns:a16="http://schemas.microsoft.com/office/drawing/2014/main" id="{0153FCBF-6881-8608-E238-0E04A2D667B8}"/>
              </a:ext>
            </a:extLst>
          </p:cNvPr>
          <p:cNvGrpSpPr/>
          <p:nvPr/>
        </p:nvGrpSpPr>
        <p:grpSpPr>
          <a:xfrm>
            <a:off x="3185531" y="3008163"/>
            <a:ext cx="1371600" cy="848223"/>
            <a:chOff x="2448520" y="1393439"/>
            <a:chExt cx="1348829" cy="856506"/>
          </a:xfrm>
        </p:grpSpPr>
        <p:sp>
          <p:nvSpPr>
            <p:cNvPr id="142" name="Rounded Rectangle 16">
              <a:extLst>
                <a:ext uri="{FF2B5EF4-FFF2-40B4-BE49-F238E27FC236}">
                  <a16:creationId xmlns:a16="http://schemas.microsoft.com/office/drawing/2014/main" id="{894095EE-D8C9-2296-99EF-A709E0B3E79F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ounded Rectangle 5">
              <a:extLst>
                <a:ext uri="{FF2B5EF4-FFF2-40B4-BE49-F238E27FC236}">
                  <a16:creationId xmlns:a16="http://schemas.microsoft.com/office/drawing/2014/main" id="{7B14E976-E1A3-BC41-F60C-D831C74052E3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Thomas Flynn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Coral Drive Partners</a:t>
              </a:r>
            </a:p>
          </p:txBody>
        </p:sp>
      </p:grpSp>
      <p:grpSp>
        <p:nvGrpSpPr>
          <p:cNvPr id="144" name="Group 7">
            <a:extLst>
              <a:ext uri="{FF2B5EF4-FFF2-40B4-BE49-F238E27FC236}">
                <a16:creationId xmlns:a16="http://schemas.microsoft.com/office/drawing/2014/main" id="{3E52CEFA-D3FA-F628-9935-488D80668615}"/>
              </a:ext>
            </a:extLst>
          </p:cNvPr>
          <p:cNvGrpSpPr/>
          <p:nvPr/>
        </p:nvGrpSpPr>
        <p:grpSpPr>
          <a:xfrm>
            <a:off x="6016999" y="2951663"/>
            <a:ext cx="1371600" cy="848223"/>
            <a:chOff x="2448520" y="1393439"/>
            <a:chExt cx="1348829" cy="856506"/>
          </a:xfrm>
        </p:grpSpPr>
        <p:sp>
          <p:nvSpPr>
            <p:cNvPr id="145" name="Rounded Rectangle 20">
              <a:extLst>
                <a:ext uri="{FF2B5EF4-FFF2-40B4-BE49-F238E27FC236}">
                  <a16:creationId xmlns:a16="http://schemas.microsoft.com/office/drawing/2014/main" id="{0EB2356D-A079-CD2D-7FF5-AB28C7F34606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ounded Rectangle 5">
              <a:extLst>
                <a:ext uri="{FF2B5EF4-FFF2-40B4-BE49-F238E27FC236}">
                  <a16:creationId xmlns:a16="http://schemas.microsoft.com/office/drawing/2014/main" id="{25AD962B-BBF4-30D2-2938-CEB2022FDA5F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Dominick Grant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Dirt Capital Partners</a:t>
              </a:r>
            </a:p>
          </p:txBody>
        </p:sp>
      </p:grpSp>
      <p:sp>
        <p:nvSpPr>
          <p:cNvPr id="147" name="Rounded Rectangle 18">
            <a:extLst>
              <a:ext uri="{FF2B5EF4-FFF2-40B4-BE49-F238E27FC236}">
                <a16:creationId xmlns:a16="http://schemas.microsoft.com/office/drawing/2014/main" id="{EF1BF53D-14DC-DAE7-D5DA-A35E80B6F500}"/>
              </a:ext>
            </a:extLst>
          </p:cNvPr>
          <p:cNvSpPr/>
          <p:nvPr/>
        </p:nvSpPr>
        <p:spPr>
          <a:xfrm>
            <a:off x="322587" y="2904451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8" name="Group 7">
            <a:extLst>
              <a:ext uri="{FF2B5EF4-FFF2-40B4-BE49-F238E27FC236}">
                <a16:creationId xmlns:a16="http://schemas.microsoft.com/office/drawing/2014/main" id="{9E1DAEFB-777D-2ECD-028A-1943FC6835EC}"/>
              </a:ext>
            </a:extLst>
          </p:cNvPr>
          <p:cNvGrpSpPr/>
          <p:nvPr/>
        </p:nvGrpSpPr>
        <p:grpSpPr>
          <a:xfrm>
            <a:off x="442017" y="3000326"/>
            <a:ext cx="1371600" cy="848223"/>
            <a:chOff x="2448520" y="1393439"/>
            <a:chExt cx="1348829" cy="856506"/>
          </a:xfrm>
        </p:grpSpPr>
        <p:sp>
          <p:nvSpPr>
            <p:cNvPr id="149" name="Rounded Rectangle 16">
              <a:extLst>
                <a:ext uri="{FF2B5EF4-FFF2-40B4-BE49-F238E27FC236}">
                  <a16:creationId xmlns:a16="http://schemas.microsoft.com/office/drawing/2014/main" id="{A1878DF7-E4A6-82F5-1315-E04496A6A825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ounded Rectangle 5">
              <a:extLst>
                <a:ext uri="{FF2B5EF4-FFF2-40B4-BE49-F238E27FC236}">
                  <a16:creationId xmlns:a16="http://schemas.microsoft.com/office/drawing/2014/main" id="{A8250504-D6C0-B166-8502-8A004677E3A7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Adrienne Farrar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Houël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Greater Bridgeport Community Enterprises</a:t>
              </a:r>
            </a:p>
          </p:txBody>
        </p:sp>
      </p:grpSp>
      <p:sp>
        <p:nvSpPr>
          <p:cNvPr id="151" name="Rounded Rectangle 18">
            <a:extLst>
              <a:ext uri="{FF2B5EF4-FFF2-40B4-BE49-F238E27FC236}">
                <a16:creationId xmlns:a16="http://schemas.microsoft.com/office/drawing/2014/main" id="{955DF462-5203-4842-EA67-83FC241A45AD}"/>
              </a:ext>
            </a:extLst>
          </p:cNvPr>
          <p:cNvSpPr/>
          <p:nvPr/>
        </p:nvSpPr>
        <p:spPr>
          <a:xfrm>
            <a:off x="5879087" y="5338522"/>
            <a:ext cx="1371600" cy="838200"/>
          </a:xfrm>
          <a:prstGeom prst="roundRect">
            <a:avLst>
              <a:gd name="adj" fmla="val 10000"/>
            </a:avLst>
          </a:prstGeom>
          <a:solidFill>
            <a:srgbClr val="F5802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2" name="Group 7">
            <a:extLst>
              <a:ext uri="{FF2B5EF4-FFF2-40B4-BE49-F238E27FC236}">
                <a16:creationId xmlns:a16="http://schemas.microsoft.com/office/drawing/2014/main" id="{F54E9A24-BAB0-9FA0-6970-131CB307B964}"/>
              </a:ext>
            </a:extLst>
          </p:cNvPr>
          <p:cNvGrpSpPr/>
          <p:nvPr/>
        </p:nvGrpSpPr>
        <p:grpSpPr>
          <a:xfrm>
            <a:off x="6022688" y="5443829"/>
            <a:ext cx="1371600" cy="848223"/>
            <a:chOff x="2448520" y="1393439"/>
            <a:chExt cx="1348829" cy="856506"/>
          </a:xfrm>
        </p:grpSpPr>
        <p:sp>
          <p:nvSpPr>
            <p:cNvPr id="153" name="Rounded Rectangle 20">
              <a:extLst>
                <a:ext uri="{FF2B5EF4-FFF2-40B4-BE49-F238E27FC236}">
                  <a16:creationId xmlns:a16="http://schemas.microsoft.com/office/drawing/2014/main" id="{5ACBB1A3-BFD4-93C5-437A-99AB72A0C92A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ounded Rectangle 5">
              <a:extLst>
                <a:ext uri="{FF2B5EF4-FFF2-40B4-BE49-F238E27FC236}">
                  <a16:creationId xmlns:a16="http://schemas.microsoft.com/office/drawing/2014/main" id="{5C25D7B2-4178-9598-4B8F-749CFB7EE359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Joanna Wozniak Brown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OPM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(ex-officio)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D756C415-D471-BA55-941A-263E1A9E07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33" y="1594301"/>
            <a:ext cx="1004631" cy="114691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8A8EDC5-DC63-CD58-40CF-189F86BDB8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300" y="1550500"/>
            <a:ext cx="1079095" cy="1176425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14F7D383-A8EB-E8E8-B1F7-9129688AFF7A}"/>
              </a:ext>
            </a:extLst>
          </p:cNvPr>
          <p:cNvSpPr/>
          <p:nvPr/>
        </p:nvSpPr>
        <p:spPr>
          <a:xfrm>
            <a:off x="219456" y="6233856"/>
            <a:ext cx="112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Established Board of Directors </a:t>
            </a:r>
            <a:r>
              <a:rPr lang="en-US" sz="900">
                <a:solidFill>
                  <a:prstClr val="black"/>
                </a:solidFill>
                <a:latin typeface="Calibri"/>
              </a:rPr>
              <a:t>as of January 1, 2026.  AC&amp;G = Audit, Compliance and Governance Committee.  BO&amp;C = Budget, Operations and Compensation Committee.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FD9EF-AFBF-4987-89E9-65C86CC1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181" y="2850853"/>
            <a:ext cx="1081341" cy="11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" name="Group 7">
            <a:extLst>
              <a:ext uri="{FF2B5EF4-FFF2-40B4-BE49-F238E27FC236}">
                <a16:creationId xmlns:a16="http://schemas.microsoft.com/office/drawing/2014/main" id="{860E44AA-5001-EF39-B84B-A8D99428B06B}"/>
              </a:ext>
            </a:extLst>
          </p:cNvPr>
          <p:cNvGrpSpPr/>
          <p:nvPr/>
        </p:nvGrpSpPr>
        <p:grpSpPr>
          <a:xfrm>
            <a:off x="5986270" y="1757886"/>
            <a:ext cx="1371600" cy="848223"/>
            <a:chOff x="2448520" y="1393439"/>
            <a:chExt cx="1348829" cy="856506"/>
          </a:xfrm>
        </p:grpSpPr>
        <p:sp>
          <p:nvSpPr>
            <p:cNvPr id="164" name="Rounded Rectangle 16">
              <a:extLst>
                <a:ext uri="{FF2B5EF4-FFF2-40B4-BE49-F238E27FC236}">
                  <a16:creationId xmlns:a16="http://schemas.microsoft.com/office/drawing/2014/main" id="{14FFBA1E-446F-67DF-6CE6-4DF03CE5C42E}"/>
                </a:ext>
              </a:extLst>
            </p:cNvPr>
            <p:cNvSpPr/>
            <p:nvPr/>
          </p:nvSpPr>
          <p:spPr>
            <a:xfrm>
              <a:off x="2448520" y="1393439"/>
              <a:ext cx="1348829" cy="85650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89948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ounded Rectangle 5">
              <a:extLst>
                <a:ext uri="{FF2B5EF4-FFF2-40B4-BE49-F238E27FC236}">
                  <a16:creationId xmlns:a16="http://schemas.microsoft.com/office/drawing/2014/main" id="{D84B1675-72F0-69CC-C6C0-B47E92634B33}"/>
                </a:ext>
              </a:extLst>
            </p:cNvPr>
            <p:cNvSpPr/>
            <p:nvPr/>
          </p:nvSpPr>
          <p:spPr>
            <a:xfrm>
              <a:off x="2473606" y="1418525"/>
              <a:ext cx="1298657" cy="806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0" rIns="5334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defRPr/>
              </a:pPr>
              <a:r>
                <a:rPr lang="en-US" sz="1400" b="1" kern="0"/>
                <a:t>Member</a:t>
              </a:r>
            </a:p>
            <a:p>
              <a:pPr lvl="0" algn="ctr" defTabSz="622300">
                <a:lnSpc>
                  <a:spcPct val="90000"/>
                </a:lnSpc>
                <a:defRPr/>
              </a:pPr>
              <a:r>
                <a:rPr lang="en-US" sz="1400" kern="0"/>
                <a:t>James Cosgrove</a:t>
              </a:r>
            </a:p>
            <a:p>
              <a:pPr lvl="0" algn="ctr" defTabSz="622300">
                <a:lnSpc>
                  <a:spcPct val="90000"/>
                </a:lnSpc>
                <a:defRPr/>
              </a:pPr>
              <a:r>
                <a:rPr lang="en-US" sz="1000" kern="0"/>
                <a:t>Town of Branford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53660F-6EF2-BCD0-624D-AB3538B3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583" y="5284366"/>
            <a:ext cx="1090831" cy="10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3532397-99F3-4729-874D-DA67900C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336" y="5339316"/>
            <a:ext cx="1081341" cy="10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sistant treasurer">
            <a:extLst>
              <a:ext uri="{FF2B5EF4-FFF2-40B4-BE49-F238E27FC236}">
                <a16:creationId xmlns:a16="http://schemas.microsoft.com/office/drawing/2014/main" id="{8021FE9A-FC1F-0702-7B2B-774BCCD1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043" y="4124553"/>
            <a:ext cx="1049163" cy="10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4F991EE-BB76-A08B-4161-4F5C1089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445" y="4090140"/>
            <a:ext cx="1028048" cy="10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9E1845F-7B06-DBD1-8533-4E6CF7BF3B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562" y="2864072"/>
            <a:ext cx="1054644" cy="1113941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80EB2F-9B54-63E6-03E1-62E02123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691" y="1625198"/>
            <a:ext cx="1090831" cy="10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E895010-93BA-EF14-A351-D7EA688A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090" y="4104673"/>
            <a:ext cx="1077861" cy="10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4CA234F-53A3-27DD-2A8E-C2BF0957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361" y="5238043"/>
            <a:ext cx="1034132" cy="10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4D79B3B-815E-64ED-080A-621CBB7C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445" y="2906671"/>
            <a:ext cx="1015193" cy="10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7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D359-A7BE-2817-676E-CA25EDA2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2DD07-864E-8937-06CF-D71E9541D4C7}"/>
              </a:ext>
            </a:extLst>
          </p:cNvPr>
          <p:cNvSpPr/>
          <p:nvPr/>
        </p:nvSpPr>
        <p:spPr>
          <a:xfrm>
            <a:off x="2457327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13B3AC-FFDD-4575-B722-CD37255BA828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008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BB1F5CC-928F-360F-D175-FF8FF508AE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6" name="Title 30">
            <a:extLst>
              <a:ext uri="{FF2B5EF4-FFF2-40B4-BE49-F238E27FC236}">
                <a16:creationId xmlns:a16="http://schemas.microsoft.com/office/drawing/2014/main" id="{EBEA6411-5990-3057-4AC9-664F80C5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303"/>
            <a:ext cx="8302977" cy="84560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Proxima Nova"/>
              </a:rPr>
              <a:t>Connecticut Green Bank</a:t>
            </a:r>
            <a:br>
              <a:rPr lang="en-US" b="1">
                <a:latin typeface="Proxima Nova"/>
              </a:rPr>
            </a:br>
            <a:r>
              <a:rPr lang="en-US">
                <a:latin typeface="Proxima Nova"/>
              </a:rPr>
              <a:t>Organizational Structure – Leaders</a:t>
            </a:r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F2D1475-1898-7904-5717-C593DC7506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29" y="1597656"/>
            <a:ext cx="8238990" cy="494590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5283AE-0AC9-74F6-2405-DD9F12A2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261" y="1287597"/>
            <a:ext cx="879680" cy="9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5C32F6-9C6F-6FA8-AB69-29B7BB81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971" y="1287597"/>
            <a:ext cx="879681" cy="9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80508CF-9211-06B1-DC85-ECBBA05C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456" y="1287598"/>
            <a:ext cx="880549" cy="9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58B6253-471A-EE13-985E-F2A9F9AA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49" y="1287597"/>
            <a:ext cx="879680" cy="9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8E69F7-2C3D-8C22-A3CC-64E72EB77C96}"/>
              </a:ext>
            </a:extLst>
          </p:cNvPr>
          <p:cNvGrpSpPr/>
          <p:nvPr/>
        </p:nvGrpSpPr>
        <p:grpSpPr>
          <a:xfrm>
            <a:off x="1401846" y="2467468"/>
            <a:ext cx="1824672" cy="3986531"/>
            <a:chOff x="1401846" y="2467468"/>
            <a:chExt cx="1824672" cy="3986531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226A5CB2-2A2D-3413-6E9F-00FCCEC0E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846" y="2467468"/>
              <a:ext cx="879681" cy="93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0798BD6D-6A6F-376E-AAE5-29ADD0416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837" y="2467468"/>
              <a:ext cx="879681" cy="93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DD659064-7876-F2B9-5236-9C2B8AC0E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216" y="3483459"/>
              <a:ext cx="879681" cy="93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6C3892DE-33F7-C29A-8C6D-1DE589C5E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216" y="4499450"/>
              <a:ext cx="879681" cy="93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>
              <a:extLst>
                <a:ext uri="{FF2B5EF4-FFF2-40B4-BE49-F238E27FC236}">
                  <a16:creationId xmlns:a16="http://schemas.microsoft.com/office/drawing/2014/main" id="{804EE0FF-11F4-428B-90FD-226DA84D4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216" y="5515441"/>
              <a:ext cx="879681" cy="938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DBF265B8-7704-262A-6239-3CC9F63BD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837" y="5515441"/>
              <a:ext cx="879681" cy="93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4A0302-63B6-69C0-1017-B6791A954270}"/>
              </a:ext>
            </a:extLst>
          </p:cNvPr>
          <p:cNvGrpSpPr/>
          <p:nvPr/>
        </p:nvGrpSpPr>
        <p:grpSpPr>
          <a:xfrm>
            <a:off x="9542068" y="1312550"/>
            <a:ext cx="1839053" cy="938327"/>
            <a:chOff x="9542068" y="1312550"/>
            <a:chExt cx="1839053" cy="938327"/>
          </a:xfrm>
        </p:grpSpPr>
        <p:pic>
          <p:nvPicPr>
            <p:cNvPr id="2070" name="Picture 22">
              <a:extLst>
                <a:ext uri="{FF2B5EF4-FFF2-40B4-BE49-F238E27FC236}">
                  <a16:creationId xmlns:a16="http://schemas.microsoft.com/office/drawing/2014/main" id="{5E37766C-EE63-0927-4FB1-BC1832245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2068" y="1312550"/>
              <a:ext cx="879681" cy="93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>
              <a:extLst>
                <a:ext uri="{FF2B5EF4-FFF2-40B4-BE49-F238E27FC236}">
                  <a16:creationId xmlns:a16="http://schemas.microsoft.com/office/drawing/2014/main" id="{1077F279-D121-EF35-90ED-8720EA14E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440" y="1312550"/>
              <a:ext cx="879681" cy="93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6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327019-9C52-AC75-0776-9EBA7E0CAEB2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9A6926A-5B5C-078A-4E49-16D0982702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57669"/>
            <a:ext cx="12191999" cy="3900786"/>
          </a:xfrm>
          <a:prstGeom prst="rect">
            <a:avLst/>
          </a:prstGeom>
        </p:spPr>
      </p:pic>
      <p:sp>
        <p:nvSpPr>
          <p:cNvPr id="3" name="Title 30">
            <a:extLst>
              <a:ext uri="{FF2B5EF4-FFF2-40B4-BE49-F238E27FC236}">
                <a16:creationId xmlns:a16="http://schemas.microsoft.com/office/drawing/2014/main" id="{9CF1AF9B-AAA2-91C8-6686-8C99E082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15A22"/>
                </a:solidFill>
                <a:latin typeface="Proxima Nova"/>
              </a:rPr>
              <a:t>Board Member Orientation</a:t>
            </a:r>
            <a:br>
              <a:rPr lang="en-US">
                <a:solidFill>
                  <a:srgbClr val="F15A22"/>
                </a:solidFill>
                <a:latin typeface="Proxima Nova"/>
              </a:rPr>
            </a:br>
            <a:r>
              <a:rPr lang="en-US">
                <a:solidFill>
                  <a:srgbClr val="F15A22"/>
                </a:solidFill>
                <a:latin typeface="Proxima Nova"/>
              </a:rPr>
              <a:t>What Do We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E299-67C9-27EE-1F87-7DBB6BDEA6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FE4995-7A20-6B35-E1C7-2BF21D903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63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C570F6D69D6429C6191D1A4576FFF" ma:contentTypeVersion="10" ma:contentTypeDescription="Create a new document." ma:contentTypeScope="" ma:versionID="2a5e2eca43ce40c6d52589f7a439e3d0">
  <xsd:schema xmlns:xsd="http://www.w3.org/2001/XMLSchema" xmlns:xs="http://www.w3.org/2001/XMLSchema" xmlns:p="http://schemas.microsoft.com/office/2006/metadata/properties" xmlns:ns2="2dafed52-b0e0-48cd-ae56-bcfaf86d1b9c" xmlns:ns3="25a19022-ce12-4806-b07e-4a4bee8df49f" targetNamespace="http://schemas.microsoft.com/office/2006/metadata/properties" ma:root="true" ma:fieldsID="637152c8fde8294f3047f78e8de052bb" ns2:_="" ns3:_="">
    <xsd:import namespace="2dafed52-b0e0-48cd-ae56-bcfaf86d1b9c"/>
    <xsd:import namespace="25a19022-ce12-4806-b07e-4a4bee8df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ed52-b0e0-48cd-ae56-bcfaf86d1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19022-ce12-4806-b07e-4a4bee8df4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a19022-ce12-4806-b07e-4a4bee8df49f">
      <UserInfo>
        <DisplayName>Eric Shrago</DisplayName>
        <AccountId>19</AccountId>
        <AccountType/>
      </UserInfo>
      <UserInfo>
        <DisplayName>Bryan Garcia</DisplayName>
        <AccountId>22</AccountId>
        <AccountType/>
      </UserInfo>
      <UserInfo>
        <DisplayName>Sergio Carrillo</DisplayName>
        <AccountId>44</AccountId>
        <AccountType/>
      </UserInfo>
      <UserInfo>
        <DisplayName>Edward P. Kranich</DisplayName>
        <AccountId>30</AccountId>
        <AccountType/>
      </UserInfo>
      <UserInfo>
        <DisplayName>Leigh Whelpton</DisplayName>
        <AccountId>970</AccountId>
        <AccountType/>
      </UserInfo>
      <UserInfo>
        <DisplayName>Cheryl Lumpkin</DisplayName>
        <AccountId>87</AccountId>
        <AccountType/>
      </UserInfo>
      <UserInfo>
        <DisplayName>Sara Harari</DisplayName>
        <AccountId>84</AccountId>
        <AccountType/>
      </UserInfo>
      <UserInfo>
        <DisplayName>Alysse Lembo-Buzzelli</DisplayName>
        <AccountId>35</AccountId>
        <AccountType/>
      </UserInfo>
      <UserInfo>
        <DisplayName>Rudy Sturk</DisplayName>
        <AccountId>16</AccountId>
        <AccountType/>
      </UserInfo>
      <UserInfo>
        <DisplayName>David Beech</DisplayName>
        <AccountId>51</AccountId>
        <AccountType/>
      </UserInfo>
      <UserInfo>
        <DisplayName>Abby Gustavsen</DisplayName>
        <AccountId>459</AccountId>
        <AccountType/>
      </UserInfo>
      <UserInfo>
        <DisplayName>Mackey Dykes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386C092-AB0B-4804-ABC0-47A0ECF7E2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12F0B-468B-4685-94C6-710DCC0014E8}">
  <ds:schemaRefs>
    <ds:schemaRef ds:uri="25a19022-ce12-4806-b07e-4a4bee8df49f"/>
    <ds:schemaRef ds:uri="2dafed52-b0e0-48cd-ae56-bcfaf86d1b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E228CD-BD4B-4932-A3CF-6382484A4208}">
  <ds:schemaRefs>
    <ds:schemaRef ds:uri="25a19022-ce12-4806-b07e-4a4bee8df49f"/>
    <ds:schemaRef ds:uri="2dafed52-b0e0-48cd-ae56-bcfaf86d1b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1476</Words>
  <Application>Microsoft Office PowerPoint</Application>
  <PresentationFormat>Widescreen</PresentationFormat>
  <Paragraphs>227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Proxima Nova</vt:lpstr>
      <vt:lpstr>Proxima Nova Light</vt:lpstr>
      <vt:lpstr>Proxima Nova Semibold</vt:lpstr>
      <vt:lpstr>Wingdings</vt:lpstr>
      <vt:lpstr>1_Office Theme</vt:lpstr>
      <vt:lpstr>Office Theme</vt:lpstr>
      <vt:lpstr>2_Office Theme</vt:lpstr>
      <vt:lpstr>Board Member Orientation</vt:lpstr>
      <vt:lpstr>Agenda Please Ask Questions Throughout</vt:lpstr>
      <vt:lpstr>Board Member Orientation Who Are We</vt:lpstr>
      <vt:lpstr>PowerPoint Presentation</vt:lpstr>
      <vt:lpstr>Connecticut Green Bank About Us</vt:lpstr>
      <vt:lpstr>Connecticut Green Bank Board of Directors</vt:lpstr>
      <vt:lpstr>Connecticut Green Bank Organizational Structure – Leaders</vt:lpstr>
      <vt:lpstr>Board Member Orientation What Do We Do</vt:lpstr>
      <vt:lpstr>PowerPoint Presentation</vt:lpstr>
      <vt:lpstr>PowerPoint Presentation</vt:lpstr>
      <vt:lpstr>PowerPoint Presentation</vt:lpstr>
      <vt:lpstr>Home Solutions – Credit Support Smart-E Loan</vt:lpstr>
      <vt:lpstr>Building Solutions – Co-Investment  Commercial Property Assessed Clean Energy</vt:lpstr>
      <vt:lpstr>Community Solutions – Co-Investment Green Bank Capital Solutions</vt:lpstr>
      <vt:lpstr>Energy Storage Solutions Performance Based Incentives</vt:lpstr>
      <vt:lpstr>Investment Solutions – Green Bonds Green Liberty Notes</vt:lpstr>
      <vt:lpstr>Board Member Orientation Why Do We Do It</vt:lpstr>
      <vt:lpstr>PowerPoint Presentation</vt:lpstr>
      <vt:lpstr>PowerPoint Presentation</vt:lpstr>
      <vt:lpstr>PowerPoint Presentation</vt:lpstr>
      <vt:lpstr>Comprehensive Plan </vt:lpstr>
      <vt:lpstr>Governance </vt:lpstr>
      <vt:lpstr>Financial and Non-Financial Reporting </vt:lpstr>
      <vt:lpstr>Social and Environmental Reporting</vt:lpstr>
      <vt:lpstr>Economic Development and Energy… By the Numbers </vt:lpstr>
      <vt:lpstr>…Environmental Protection and Equity By the Numbers </vt:lpstr>
      <vt:lpstr>Transparency </vt:lpstr>
      <vt:lpstr>Leader of Green Bank Movement</vt:lpstr>
      <vt:lpstr>Thank you for serving on the Board!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Gustavsen</dc:creator>
  <cp:lastModifiedBy>Rudy Sturk</cp:lastModifiedBy>
  <cp:revision>3</cp:revision>
  <cp:lastPrinted>2025-01-28T14:31:16Z</cp:lastPrinted>
  <dcterms:created xsi:type="dcterms:W3CDTF">2024-02-29T20:21:48Z</dcterms:created>
  <dcterms:modified xsi:type="dcterms:W3CDTF">2026-01-22T14:16:01Z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0x010100D8EC570F6D69D6429C6191D1A4576FFF</vt:lpwstr>
  </property>
  <property fmtid="{D5CDD505-2E9C-101B-9397-08002B2CF9AE}" pid="3" name="MediaServiceImageTags">
    <vt:lpwstr/>
  </property>
</Properties>
</file>